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3"/>
  </p:notesMasterIdLst>
  <p:sldIdLst>
    <p:sldId id="711" r:id="rId2"/>
    <p:sldId id="1225" r:id="rId3"/>
    <p:sldId id="1210" r:id="rId4"/>
    <p:sldId id="260" r:id="rId5"/>
    <p:sldId id="278" r:id="rId6"/>
    <p:sldId id="1221" r:id="rId7"/>
    <p:sldId id="1223" r:id="rId8"/>
    <p:sldId id="267" r:id="rId9"/>
    <p:sldId id="271" r:id="rId10"/>
    <p:sldId id="1227" r:id="rId11"/>
    <p:sldId id="1228" r:id="rId12"/>
    <p:sldId id="1229" r:id="rId13"/>
    <p:sldId id="1226" r:id="rId14"/>
    <p:sldId id="1230" r:id="rId15"/>
    <p:sldId id="263" r:id="rId16"/>
    <p:sldId id="1211" r:id="rId17"/>
    <p:sldId id="346" r:id="rId18"/>
    <p:sldId id="1233" r:id="rId19"/>
    <p:sldId id="264" r:id="rId20"/>
    <p:sldId id="1212" r:id="rId21"/>
    <p:sldId id="1231" r:id="rId22"/>
    <p:sldId id="1232" r:id="rId23"/>
    <p:sldId id="1234" r:id="rId24"/>
    <p:sldId id="1235" r:id="rId25"/>
    <p:sldId id="1236" r:id="rId26"/>
    <p:sldId id="265" r:id="rId27"/>
    <p:sldId id="1213" r:id="rId28"/>
    <p:sldId id="1214" r:id="rId29"/>
    <p:sldId id="262" r:id="rId30"/>
    <p:sldId id="270" r:id="rId31"/>
    <p:sldId id="276" r:id="rId32"/>
    <p:sldId id="274" r:id="rId33"/>
    <p:sldId id="1219" r:id="rId34"/>
    <p:sldId id="275" r:id="rId35"/>
    <p:sldId id="268" r:id="rId36"/>
    <p:sldId id="272" r:id="rId37"/>
    <p:sldId id="282" r:id="rId38"/>
    <p:sldId id="1215" r:id="rId39"/>
    <p:sldId id="1216" r:id="rId40"/>
    <p:sldId id="1217" r:id="rId41"/>
    <p:sldId id="1237" r:id="rId42"/>
    <p:sldId id="1238" r:id="rId43"/>
    <p:sldId id="1239" r:id="rId44"/>
    <p:sldId id="273" r:id="rId45"/>
    <p:sldId id="392" r:id="rId46"/>
    <p:sldId id="277" r:id="rId47"/>
    <p:sldId id="1240" r:id="rId48"/>
    <p:sldId id="400" r:id="rId49"/>
    <p:sldId id="401" r:id="rId50"/>
    <p:sldId id="344" r:id="rId51"/>
    <p:sldId id="345" r:id="rId52"/>
    <p:sldId id="335" r:id="rId53"/>
    <p:sldId id="317" r:id="rId54"/>
    <p:sldId id="318" r:id="rId55"/>
    <p:sldId id="384" r:id="rId56"/>
    <p:sldId id="350" r:id="rId57"/>
    <p:sldId id="305" r:id="rId58"/>
    <p:sldId id="339" r:id="rId59"/>
    <p:sldId id="340" r:id="rId60"/>
    <p:sldId id="341" r:id="rId61"/>
    <p:sldId id="342" r:id="rId62"/>
    <p:sldId id="329" r:id="rId63"/>
    <p:sldId id="266" r:id="rId64"/>
    <p:sldId id="391" r:id="rId65"/>
    <p:sldId id="319" r:id="rId66"/>
    <p:sldId id="389" r:id="rId67"/>
    <p:sldId id="390" r:id="rId68"/>
    <p:sldId id="325" r:id="rId69"/>
    <p:sldId id="379" r:id="rId70"/>
    <p:sldId id="326" r:id="rId71"/>
    <p:sldId id="377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AC3"/>
    <a:srgbClr val="8CD6CE"/>
    <a:srgbClr val="7AD2D5"/>
    <a:srgbClr val="75C8CA"/>
    <a:srgbClr val="92F5FB"/>
    <a:srgbClr val="00FD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/>
    <p:restoredTop sz="95833"/>
  </p:normalViewPr>
  <p:slideViewPr>
    <p:cSldViewPr snapToGrid="0" snapToObjects="1">
      <p:cViewPr varScale="1">
        <p:scale>
          <a:sx n="127" d="100"/>
          <a:sy n="127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42E0-267C-2249-96E2-E1771E909E0F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7070-256E-754F-AD59-94FC826D363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247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57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C7070-256E-754F-AD59-94FC826D363A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6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931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865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1754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12661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2489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44045"/>
            <a:ext cx="2133600" cy="365125"/>
          </a:xfrm>
        </p:spPr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616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44045"/>
            <a:ext cx="2133600" cy="365125"/>
          </a:xfrm>
        </p:spPr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88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44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260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8347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89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6997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009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073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193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568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673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60839"/>
            <a:ext cx="2133600" cy="365125"/>
          </a:xfrm>
        </p:spPr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192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2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132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5092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17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3085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12032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014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885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6380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0093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1854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0581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6456046"/>
            <a:ext cx="5832475" cy="363854"/>
          </a:xfrm>
        </p:spPr>
        <p:txBody>
          <a:bodyPr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76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243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1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290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91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413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759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C765-AB6D-AC40-92F4-568FFBD6193A}" type="datetimeFigureOut">
              <a:rPr lang="en-CH" smtClean="0"/>
              <a:t>10.12.2024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D7821-F82D-2146-BB1C-5680D263D3F3}" type="slidenum">
              <a:rPr lang="en-CH" smtClean="0"/>
              <a:t>‹#›</a:t>
            </a:fld>
            <a:endParaRPr lang="en-CH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79713EE-1055-79B5-5605-FF60B56BD6D7}"/>
              </a:ext>
            </a:extLst>
          </p:cNvPr>
          <p:cNvSpPr/>
          <p:nvPr userDrawn="1"/>
        </p:nvSpPr>
        <p:spPr>
          <a:xfrm>
            <a:off x="0" y="0"/>
            <a:ext cx="9144000" cy="7858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58291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uttenhower.sph.harvard.edu/kneaddata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gcz-course1.uzh.ch/" TargetMode="External"/><Relationship Id="rId2" Type="http://schemas.openxmlformats.org/officeDocument/2006/relationships/hyperlink" Target="https://fgcz-sushi.uzh.ch/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dellab.org/cms/?page=trimmomatic" TargetMode="External"/><Relationship Id="rId2" Type="http://schemas.openxmlformats.org/officeDocument/2006/relationships/hyperlink" Target="https://github.com/OpenGene/fastp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sourceforge.net/projects/theflexibleadap/" TargetMode="External"/><Relationship Id="rId4" Type="http://schemas.openxmlformats.org/officeDocument/2006/relationships/hyperlink" Target="http://hannonlab.cshl.edu/fastx_toolkit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oporetech" TargetMode="External"/><Relationship Id="rId2" Type="http://schemas.openxmlformats.org/officeDocument/2006/relationships/hyperlink" Target="https://github.com/PacificBiosciences" TargetMode="Externa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oporetech/ont_tutorial_basicqc" TargetMode="External"/><Relationship Id="rId2" Type="http://schemas.openxmlformats.org/officeDocument/2006/relationships/hyperlink" Target="https://github.com/wdecoster/nanopack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yfukasawa/LongQC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14350" y="1262062"/>
            <a:ext cx="7772400" cy="2387600"/>
          </a:xfrm>
        </p:spPr>
        <p:txBody>
          <a:bodyPr anchor="ctr">
            <a:normAutofit/>
          </a:bodyPr>
          <a:lstStyle/>
          <a:p>
            <a:pPr algn="l"/>
            <a:r>
              <a:rPr lang="en-GB" sz="4000" b="1" dirty="0">
                <a:latin typeface="+mn-lt"/>
              </a:rPr>
              <a:t>Introduction to metagenomics: key concepts and examples of analyses </a:t>
            </a:r>
            <a:endParaRPr lang="en-US" sz="4000" b="1" dirty="0"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57225" y="4445001"/>
            <a:ext cx="6858000" cy="1655762"/>
          </a:xfrm>
        </p:spPr>
        <p:txBody>
          <a:bodyPr>
            <a:normAutofit/>
          </a:bodyPr>
          <a:lstStyle/>
          <a:p>
            <a:pPr algn="l">
              <a:spcBef>
                <a:spcPts val="450"/>
              </a:spcBef>
            </a:pPr>
            <a:r>
              <a:rPr lang="de-CH" sz="1800" dirty="0"/>
              <a:t>Dr. Natalia Zajac</a:t>
            </a:r>
          </a:p>
          <a:p>
            <a:pPr algn="l">
              <a:spcBef>
                <a:spcPts val="450"/>
              </a:spcBef>
            </a:pPr>
            <a:r>
              <a:rPr lang="de-CH" sz="1800" dirty="0" err="1"/>
              <a:t>Metagenomics</a:t>
            </a:r>
            <a:r>
              <a:rPr lang="de-CH" sz="1800"/>
              <a:t>, 12.2024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1675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Third Generation Sequencing (NGS): PacBio and ONT (Oxford Nanopore)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0454F-C891-B11E-2747-A083BC3D2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49"/>
          <a:stretch/>
        </p:blipFill>
        <p:spPr>
          <a:xfrm>
            <a:off x="2234040" y="2469610"/>
            <a:ext cx="4973095" cy="29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PacBio: subreads, CCS reads, HiFi reads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EE60F5-D389-37C0-C32F-ADDCC6577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6" y="2144662"/>
            <a:ext cx="8229600" cy="4004181"/>
          </a:xfrm>
        </p:spPr>
        <p:txBody>
          <a:bodyPr/>
          <a:lstStyle/>
          <a:p>
            <a:r>
              <a:rPr lang="en-CH"/>
              <a:t>Adapters are identified and removed during primary data processing</a:t>
            </a:r>
          </a:p>
        </p:txBody>
      </p:sp>
      <p:pic>
        <p:nvPicPr>
          <p:cNvPr id="9" name="Picture 2" descr="SMRTbell">
            <a:extLst>
              <a:ext uri="{FF2B5EF4-FFF2-40B4-BE49-F238E27FC236}">
                <a16:creationId xmlns:a16="http://schemas.microsoft.com/office/drawing/2014/main" id="{9655A028-9C8C-66F2-6716-64B48B680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76" y="3113214"/>
            <a:ext cx="6553200" cy="28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610117-6F50-0F56-6228-2B902A5BB7CB}"/>
              </a:ext>
            </a:extLst>
          </p:cNvPr>
          <p:cNvSpPr txBox="1"/>
          <p:nvPr/>
        </p:nvSpPr>
        <p:spPr>
          <a:xfrm>
            <a:off x="3007536" y="5652639"/>
            <a:ext cx="18377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1200"/>
              <a:t>Circular consensus reads (CCS)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6F22C-8F8C-0770-2DA0-937EA2BA9994}"/>
              </a:ext>
            </a:extLst>
          </p:cNvPr>
          <p:cNvSpPr txBox="1"/>
          <p:nvPr/>
        </p:nvSpPr>
        <p:spPr>
          <a:xfrm>
            <a:off x="6173711" y="5871844"/>
            <a:ext cx="18377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1200"/>
              <a:t>High fidelity reads (HiFi)</a:t>
            </a:r>
          </a:p>
        </p:txBody>
      </p:sp>
    </p:spTree>
    <p:extLst>
      <p:ext uri="{BB962C8B-B14F-4D97-AF65-F5344CB8AC3E}">
        <p14:creationId xmlns:p14="http://schemas.microsoft.com/office/powerpoint/2010/main" val="392264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Short vs Long Reads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D0B073-F8A1-CE4C-810F-2BE045DA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0474" y="2416203"/>
            <a:ext cx="5715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2B3E7-CBD3-326E-C9E7-2CE05E48D5B1}"/>
              </a:ext>
            </a:extLst>
          </p:cNvPr>
          <p:cNvSpPr txBox="1"/>
          <p:nvPr/>
        </p:nvSpPr>
        <p:spPr>
          <a:xfrm>
            <a:off x="1805982" y="2826681"/>
            <a:ext cx="70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2000"/>
              <a:t>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E572-EB69-863F-EEE7-66C111C72EFF}"/>
              </a:ext>
            </a:extLst>
          </p:cNvPr>
          <p:cNvSpPr txBox="1"/>
          <p:nvPr/>
        </p:nvSpPr>
        <p:spPr>
          <a:xfrm>
            <a:off x="6711537" y="3117104"/>
            <a:ext cx="70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2000"/>
              <a:t>TGS</a:t>
            </a:r>
          </a:p>
        </p:txBody>
      </p:sp>
    </p:spTree>
    <p:extLst>
      <p:ext uri="{BB962C8B-B14F-4D97-AF65-F5344CB8AC3E}">
        <p14:creationId xmlns:p14="http://schemas.microsoft.com/office/powerpoint/2010/main" val="116843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8F7120-1909-C649-BE18-F1F2B76A3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08262"/>
              </p:ext>
            </p:extLst>
          </p:nvPr>
        </p:nvGraphicFramePr>
        <p:xfrm>
          <a:off x="777239" y="2212181"/>
          <a:ext cx="78867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5104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72890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12282607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dirty="0"/>
                        <a:t>Short read Illumina sequencing</a:t>
                      </a:r>
                    </a:p>
                    <a:p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Long reads PacBio or ONT sequencing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4721163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de-CH" sz="1600" dirty="0" err="1"/>
                        <a:t>Accuracy</a:t>
                      </a:r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Illumina &gt; 99.9%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Pacbio hifi reads &gt;99%</a:t>
                      </a:r>
                    </a:p>
                    <a:p>
                      <a:r>
                        <a:rPr lang="en-CH" sz="1600" dirty="0"/>
                        <a:t>ONT 90-100%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4805204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r>
                        <a:rPr lang="en-CH" sz="1600" dirty="0"/>
                        <a:t>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 × 251 bp , 2 x 150 bp</a:t>
                      </a:r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Pacbio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16S: 1.6 kb HiFi reads generate up to 3.5 million &gt;Q20</a:t>
                      </a:r>
                    </a:p>
                    <a:p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Shotgun: 10 kb HiFi reads generate up to 2.4 million &gt;Q20</a:t>
                      </a:r>
                    </a:p>
                    <a:p>
                      <a:r>
                        <a:rPr lang="en-CH" sz="1600" dirty="0"/>
                        <a:t>ONT: 10-20kb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378904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CH" sz="1600" dirty="0"/>
                        <a:t>Primary error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Substitution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Pacbio: Insertion</a:t>
                      </a:r>
                    </a:p>
                    <a:p>
                      <a:r>
                        <a:rPr lang="en-CH" sz="1600" dirty="0"/>
                        <a:t>ONT: Deletion/Substitution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193410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More on the different technologies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05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8F7120-1909-C649-BE18-F1F2B76A3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83801"/>
              </p:ext>
            </p:extLst>
          </p:nvPr>
        </p:nvGraphicFramePr>
        <p:xfrm>
          <a:off x="777239" y="2212181"/>
          <a:ext cx="78867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5104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72890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12282607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dirty="0"/>
                        <a:t>Short read Illumina sequencing</a:t>
                      </a:r>
                    </a:p>
                    <a:p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Long reads PacBio or ONT sequencing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4721163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de-CH" sz="1600" dirty="0" err="1"/>
                        <a:t>Accuracy</a:t>
                      </a:r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Illumina &gt; 99.9%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Pacbio hifi reads &gt;99%</a:t>
                      </a:r>
                    </a:p>
                    <a:p>
                      <a:endParaRPr lang="en-CH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4805204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r>
                        <a:rPr lang="en-CH" sz="1600" dirty="0"/>
                        <a:t>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 × 251 bp , 2 x 150 bp</a:t>
                      </a:r>
                      <a:endParaRPr lang="en-CH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Pacbio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Revio</a:t>
                      </a: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16S: </a:t>
                      </a:r>
                      <a:r>
                        <a:rPr lang="en-GB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5-6 million reads x 12-15 16S constructs &gt;Q20</a:t>
                      </a:r>
                    </a:p>
                    <a:p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Shotgun: 10 kb-20kb HiFi reads generate up to 5-6 million </a:t>
                      </a:r>
                    </a:p>
                    <a:p>
                      <a:endParaRPr lang="en-GB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378904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CH" sz="1600" dirty="0"/>
                        <a:t>Primary error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Substitution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600" dirty="0"/>
                        <a:t>Pacbio: Insertion</a:t>
                      </a:r>
                    </a:p>
                    <a:p>
                      <a:r>
                        <a:rPr lang="en-CH" sz="1600" dirty="0"/>
                        <a:t>ONT: Deletion/Substitution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193410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More on the different technologies</a:t>
            </a:r>
            <a:endParaRPr lang="en-US" sz="2800" dirty="0"/>
          </a:p>
        </p:txBody>
      </p:sp>
      <p:pic>
        <p:nvPicPr>
          <p:cNvPr id="5" name="Picture 4" descr="A diagram of a library workflow&#10;&#10;Description automatically generated">
            <a:extLst>
              <a:ext uri="{FF2B5EF4-FFF2-40B4-BE49-F238E27FC236}">
                <a16:creationId xmlns:a16="http://schemas.microsoft.com/office/drawing/2014/main" id="{F2C1BF4E-3F72-9FBF-7970-1948982D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20" y="2212181"/>
            <a:ext cx="4920191" cy="3723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6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49503-E386-5845-9A95-ACE384323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92" y="2622354"/>
            <a:ext cx="4321012" cy="3104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38A45-4209-DE4C-90C0-AAC447D7C8AD}"/>
              </a:ext>
            </a:extLst>
          </p:cNvPr>
          <p:cNvSpPr txBox="1"/>
          <p:nvPr/>
        </p:nvSpPr>
        <p:spPr>
          <a:xfrm>
            <a:off x="5106352" y="6384794"/>
            <a:ext cx="442341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25" dirty="0"/>
              <a:t>Source: </a:t>
            </a:r>
            <a:r>
              <a:rPr lang="en-GB" sz="825" dirty="0"/>
              <a:t>Shotgun metagenomics, from sampling to analysis. Quince et al. 2017. Nature biotechnology </a:t>
            </a:r>
          </a:p>
          <a:p>
            <a:endParaRPr lang="en-CH" sz="825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69B60A-2165-964C-9BBC-F272B83AB862}"/>
              </a:ext>
            </a:extLst>
          </p:cNvPr>
          <p:cNvSpPr/>
          <p:nvPr/>
        </p:nvSpPr>
        <p:spPr>
          <a:xfrm>
            <a:off x="3274348" y="3505260"/>
            <a:ext cx="1411951" cy="9941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A5F75-D3D5-F842-AE59-AE56CB95F721}"/>
              </a:ext>
            </a:extLst>
          </p:cNvPr>
          <p:cNvSpPr txBox="1"/>
          <p:nvPr/>
        </p:nvSpPr>
        <p:spPr>
          <a:xfrm>
            <a:off x="6011602" y="2036311"/>
            <a:ext cx="31323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100" b="1" dirty="0">
                <a:solidFill>
                  <a:srgbClr val="FF0000"/>
                </a:solidFill>
              </a:rPr>
              <a:t>2. QC and pre-processing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DAEB0-3030-5346-9B05-CA76F43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1"/>
          <a:stretch/>
        </p:blipFill>
        <p:spPr>
          <a:xfrm>
            <a:off x="4750262" y="2985044"/>
            <a:ext cx="4277157" cy="24449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9A1B72-2ECB-B74F-A107-965E4EE5C1F4}"/>
              </a:ext>
            </a:extLst>
          </p:cNvPr>
          <p:cNvSpPr/>
          <p:nvPr/>
        </p:nvSpPr>
        <p:spPr>
          <a:xfrm>
            <a:off x="6317618" y="2889603"/>
            <a:ext cx="1142444" cy="685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E1695D-C208-E828-32F5-9EE28625A30B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Workflow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458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25345" y="4199841"/>
            <a:ext cx="5827014" cy="1270731"/>
          </a:xfrm>
          <a:prstGeom prst="rect">
            <a:avLst/>
          </a:prstGeom>
        </p:spPr>
        <p:txBody>
          <a:bodyPr vert="horz" wrap="square" lIns="0" tIns="46862" rIns="0" bIns="0" rtlCol="0">
            <a:spAutoFit/>
          </a:bodyPr>
          <a:lstStyle/>
          <a:p>
            <a:pPr marL="320040" indent="-308610">
              <a:spcBef>
                <a:spcPts val="368"/>
              </a:spcBef>
              <a:buClr>
                <a:srgbClr val="0F83FF"/>
              </a:buClr>
              <a:buAutoNum type="arabicPeriod"/>
              <a:tabLst>
                <a:tab pos="319469" algn="l"/>
                <a:tab pos="320040" algn="l"/>
              </a:tabLst>
            </a:pPr>
            <a:r>
              <a:rPr spc="-95" dirty="0">
                <a:latin typeface="Arial"/>
                <a:cs typeface="Arial"/>
              </a:rPr>
              <a:t>Header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-36" dirty="0">
                <a:latin typeface="Arial"/>
                <a:cs typeface="Arial"/>
              </a:rPr>
              <a:t>line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for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58" dirty="0">
                <a:latin typeface="Arial"/>
                <a:cs typeface="Arial"/>
              </a:rPr>
              <a:t>Read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(starts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9" dirty="0">
                <a:latin typeface="Arial"/>
                <a:cs typeface="Arial"/>
              </a:rPr>
              <a:t>with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27" dirty="0">
                <a:latin typeface="Arial"/>
                <a:cs typeface="Arial"/>
              </a:rPr>
              <a:t>“</a:t>
            </a:r>
            <a:r>
              <a:rPr spc="27" dirty="0">
                <a:solidFill>
                  <a:srgbClr val="0F83FF"/>
                </a:solidFill>
                <a:latin typeface="Arial"/>
                <a:cs typeface="Arial"/>
              </a:rPr>
              <a:t>@</a:t>
            </a:r>
            <a:r>
              <a:rPr spc="27" dirty="0">
                <a:latin typeface="Arial"/>
                <a:cs typeface="Arial"/>
              </a:rPr>
              <a:t>”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86" dirty="0">
                <a:latin typeface="Arial"/>
                <a:cs typeface="Arial"/>
              </a:rPr>
              <a:t>and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the</a:t>
            </a:r>
            <a:r>
              <a:rPr spc="-99" dirty="0">
                <a:latin typeface="Arial"/>
                <a:cs typeface="Arial"/>
              </a:rPr>
              <a:t> </a:t>
            </a:r>
            <a:r>
              <a:rPr spc="-103" dirty="0">
                <a:latin typeface="Arial"/>
                <a:cs typeface="Arial"/>
              </a:rPr>
              <a:t>sequence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3" dirty="0">
                <a:latin typeface="Arial"/>
                <a:cs typeface="Arial"/>
              </a:rPr>
              <a:t>ID)</a:t>
            </a:r>
            <a:endParaRPr>
              <a:latin typeface="Arial"/>
              <a:cs typeface="Arial"/>
            </a:endParaRPr>
          </a:p>
          <a:p>
            <a:pPr marL="320040" indent="-308610">
              <a:spcBef>
                <a:spcPts val="284"/>
              </a:spcBef>
              <a:buAutoNum type="arabicPeriod"/>
              <a:tabLst>
                <a:tab pos="319469" algn="l"/>
                <a:tab pos="320040" algn="l"/>
              </a:tabLst>
            </a:pPr>
            <a:r>
              <a:rPr spc="-126" dirty="0">
                <a:solidFill>
                  <a:srgbClr val="0F83FF"/>
                </a:solidFill>
                <a:latin typeface="Arial"/>
                <a:cs typeface="Arial"/>
              </a:rPr>
              <a:t>Sequence</a:t>
            </a:r>
            <a:endParaRPr>
              <a:latin typeface="Arial"/>
              <a:cs typeface="Arial"/>
            </a:endParaRPr>
          </a:p>
          <a:p>
            <a:pPr marL="320040" indent="-308610">
              <a:spcBef>
                <a:spcPts val="257"/>
              </a:spcBef>
              <a:buClr>
                <a:srgbClr val="0F83FF"/>
              </a:buClr>
              <a:buAutoNum type="arabicPeriod"/>
              <a:tabLst>
                <a:tab pos="319469" algn="l"/>
                <a:tab pos="320040" algn="l"/>
              </a:tabLst>
            </a:pPr>
            <a:r>
              <a:rPr spc="-95" dirty="0">
                <a:latin typeface="Arial"/>
                <a:cs typeface="Arial"/>
              </a:rPr>
              <a:t>Header </a:t>
            </a:r>
            <a:r>
              <a:rPr spc="-36" dirty="0">
                <a:latin typeface="Arial"/>
                <a:cs typeface="Arial"/>
              </a:rPr>
              <a:t>line </a:t>
            </a:r>
            <a:r>
              <a:rPr spc="5" dirty="0">
                <a:latin typeface="Arial"/>
                <a:cs typeface="Arial"/>
              </a:rPr>
              <a:t>for </a:t>
            </a:r>
            <a:r>
              <a:rPr spc="-63" dirty="0">
                <a:latin typeface="Arial"/>
                <a:cs typeface="Arial"/>
              </a:rPr>
              <a:t>Qualities </a:t>
            </a:r>
            <a:r>
              <a:rPr spc="-50" dirty="0">
                <a:latin typeface="Arial"/>
                <a:cs typeface="Arial"/>
              </a:rPr>
              <a:t>(starts </a:t>
            </a:r>
            <a:r>
              <a:rPr spc="9" dirty="0">
                <a:latin typeface="Arial"/>
                <a:cs typeface="Arial"/>
              </a:rPr>
              <a:t>with</a:t>
            </a:r>
            <a:r>
              <a:rPr spc="-338" dirty="0">
                <a:latin typeface="Arial"/>
                <a:cs typeface="Arial"/>
              </a:rPr>
              <a:t> </a:t>
            </a:r>
            <a:r>
              <a:rPr spc="23" dirty="0">
                <a:latin typeface="Arial"/>
                <a:cs typeface="Arial"/>
              </a:rPr>
              <a:t>“</a:t>
            </a:r>
            <a:r>
              <a:rPr spc="23" dirty="0">
                <a:solidFill>
                  <a:srgbClr val="0F83FF"/>
                </a:solidFill>
                <a:latin typeface="Arial"/>
                <a:cs typeface="Arial"/>
              </a:rPr>
              <a:t>+</a:t>
            </a:r>
            <a:r>
              <a:rPr spc="23" dirty="0">
                <a:latin typeface="Arial"/>
                <a:cs typeface="Arial"/>
              </a:rPr>
              <a:t>”)</a:t>
            </a:r>
            <a:endParaRPr>
              <a:latin typeface="Arial"/>
              <a:cs typeface="Arial"/>
            </a:endParaRPr>
          </a:p>
          <a:p>
            <a:pPr marL="320040" indent="-308610">
              <a:spcBef>
                <a:spcPts val="284"/>
              </a:spcBef>
              <a:buAutoNum type="arabicPeriod"/>
              <a:tabLst>
                <a:tab pos="319469" algn="l"/>
                <a:tab pos="320040" algn="l"/>
              </a:tabLst>
            </a:pPr>
            <a:r>
              <a:rPr spc="-50" dirty="0">
                <a:solidFill>
                  <a:srgbClr val="0F83FF"/>
                </a:solidFill>
                <a:latin typeface="Arial"/>
                <a:cs typeface="Arial"/>
              </a:rPr>
              <a:t>Quality</a:t>
            </a:r>
            <a:r>
              <a:rPr spc="-108" dirty="0">
                <a:solidFill>
                  <a:srgbClr val="0F83FF"/>
                </a:solidFill>
                <a:latin typeface="Arial"/>
                <a:cs typeface="Arial"/>
              </a:rPr>
              <a:t> </a:t>
            </a:r>
            <a:r>
              <a:rPr spc="-95" dirty="0">
                <a:solidFill>
                  <a:srgbClr val="0F83FF"/>
                </a:solidFill>
                <a:latin typeface="Arial"/>
                <a:cs typeface="Arial"/>
              </a:rPr>
              <a:t>score</a:t>
            </a:r>
            <a:endParaRPr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6865" y="2007107"/>
            <a:ext cx="6509956" cy="1896809"/>
            <a:chOff x="844070" y="1277619"/>
            <a:chExt cx="7233284" cy="2107565"/>
          </a:xfrm>
        </p:grpSpPr>
        <p:sp>
          <p:nvSpPr>
            <p:cNvPr id="5" name="object 5"/>
            <p:cNvSpPr/>
            <p:nvPr/>
          </p:nvSpPr>
          <p:spPr>
            <a:xfrm>
              <a:off x="844070" y="1370694"/>
              <a:ext cx="7233277" cy="20143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899591" y="1277619"/>
              <a:ext cx="5220970" cy="469900"/>
            </a:xfrm>
            <a:custGeom>
              <a:avLst/>
              <a:gdLst/>
              <a:ahLst/>
              <a:cxnLst/>
              <a:rect l="l" t="t" r="r" b="b"/>
              <a:pathLst>
                <a:path w="5220970" h="469900">
                  <a:moveTo>
                    <a:pt x="5220652" y="12357"/>
                  </a:moveTo>
                  <a:lnTo>
                    <a:pt x="1800923" y="12357"/>
                  </a:lnTo>
                  <a:lnTo>
                    <a:pt x="1790014" y="4991"/>
                  </a:lnTo>
                  <a:lnTo>
                    <a:pt x="1765300" y="0"/>
                  </a:lnTo>
                  <a:lnTo>
                    <a:pt x="63500" y="0"/>
                  </a:lnTo>
                  <a:lnTo>
                    <a:pt x="38773" y="4991"/>
                  </a:lnTo>
                  <a:lnTo>
                    <a:pt x="18592" y="18605"/>
                  </a:lnTo>
                  <a:lnTo>
                    <a:pt x="4978" y="38798"/>
                  </a:lnTo>
                  <a:lnTo>
                    <a:pt x="0" y="63512"/>
                  </a:lnTo>
                  <a:lnTo>
                    <a:pt x="0" y="317500"/>
                  </a:lnTo>
                  <a:lnTo>
                    <a:pt x="4978" y="342226"/>
                  </a:lnTo>
                  <a:lnTo>
                    <a:pt x="18592" y="362407"/>
                  </a:lnTo>
                  <a:lnTo>
                    <a:pt x="38773" y="376021"/>
                  </a:lnTo>
                  <a:lnTo>
                    <a:pt x="63500" y="381000"/>
                  </a:lnTo>
                  <a:lnTo>
                    <a:pt x="1639252" y="381000"/>
                  </a:lnTo>
                  <a:lnTo>
                    <a:pt x="1639252" y="469557"/>
                  </a:lnTo>
                  <a:lnTo>
                    <a:pt x="5220652" y="469557"/>
                  </a:lnTo>
                  <a:lnTo>
                    <a:pt x="5220652" y="12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CH"/>
            </a:defPPr>
            <a:lvl1pPr marL="0" algn="l" defTabSz="685800" rtl="0" eaLnBrk="1" latinLnBrk="0" hangingPunct="1">
              <a:defRPr sz="900" b="0" i="0" kern="1200">
                <a:solidFill>
                  <a:srgbClr val="0F83FF"/>
                </a:solidFill>
                <a:latin typeface="Arial"/>
                <a:ea typeface="+mn-ea"/>
                <a:cs typeface="Arial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CH" spc="-45"/>
              <a:pPr marL="28575">
                <a:spcBef>
                  <a:spcPts val="30"/>
                </a:spcBef>
              </a:pPr>
              <a:t>16</a:t>
            </a:fld>
            <a:endParaRPr spc="-54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EA6E3-33FD-06F2-2567-4B151771FCC7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26" dirty="0" err="1"/>
              <a:t>Fastq</a:t>
            </a:r>
            <a:r>
              <a:rPr lang="en-GB" sz="2800" spc="-126" dirty="0"/>
              <a:t> file</a:t>
            </a:r>
            <a:r>
              <a:rPr lang="en-GB" sz="2800" spc="-270" dirty="0"/>
              <a:t> </a:t>
            </a:r>
            <a:r>
              <a:rPr lang="en-GB" sz="2800" spc="-108" dirty="0"/>
              <a:t>format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Download - GDC: Microbiota Data Analysis Workshop">
            <a:extLst>
              <a:ext uri="{FF2B5EF4-FFF2-40B4-BE49-F238E27FC236}">
                <a16:creationId xmlns:a16="http://schemas.microsoft.com/office/drawing/2014/main" id="{E99FA8FE-459B-A34C-B805-1F7C5D99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7" y="1261134"/>
            <a:ext cx="8076546" cy="50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D1E83-15FC-FBB9-C4DB-33BD65E6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13" y="870156"/>
            <a:ext cx="8524568" cy="53389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endParaRPr lang="en-US" sz="700" dirty="0"/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@m64141_200624_100549/5/ccs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GCCTCGCAAGCAGCTCGCAACATGTTTGAAGAACCTGAAATGAGACTTGATCCTGATGTGCTAAACTAAGGCATAGATGTTCAACTAATCCACATGTCTTAGCATGATCCAGGATGCGCTCATTGTTTCACTCATAACTGGAGTAGAACCTGCTTCAGGACTTGAATTCAAAGAAGTTTGCTTTAAGACCCTGAGCTACTCTGACAACACAACTGTGATGCAAGCACTGGCCTCGTACAGAACTCTTCCTGAGGTGTCCTCATTGGAACCAACAACCTATACATTCTTTGTATCAAAATCTGGAAACAAGGGCTTTAATGAGTAGAGGAATTAATGATTCATATAACACATTACCTGCACAAAATTTTCACTTAGGGCAACCCAATGCGTGAAATATGAAGCCCCAAAACCATCGCCTTTGTTATCTAATAATAGTTCGTAATGGCGAACTCTGCATAACAAAAAAATTGGAGTTGTCATCCACATCAAGTCATCAGATAATGATACAATTACCGTTCACAGCACATGCGGATAGAAGACATACAGCTGTTTTGACAGGAAAAATACTTTCTGCATTTGTGCGGCCAATGTTTGGCAAAATTCGTACACAGAATAAGTTTCAAAATGTGAGGAAAGGAGAACAATATCCAAAATCCAAAGAAACACAATTCTGGAACAAAGAACAAAAACTTCATAATGGATTGTAGAGTTTTCATAATGCTGCCGACTGCAAGTCTTTAGCCTTAATGATATCTAGAACTGGCACAAAAAAATGAAATGAAAATGGAACATAATTTATAAACTCGTGAAATCACAATAATGTAGTCGACCAAAATCCACTCGTAAACAATCCAAATATCCAGCAC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G;MSJH8F]HID:GSJH8G^IRRG8ZVH7GH:\&lt;_RJ3ZPRJSJSG@UJT:&gt;KQJJPD44,A;[C9R&lt;Q;_8NSS/D&gt;GJ_D8XES=PS?_K3/EIQE'O.IHOQKSK8^L&gt;MO@HIIJ9IA1BD6DHJSGAGPP8\:J?_RISS=&amp;O%4E.HJ`KQ&gt;`I)&amp;;IGU9\;6&gt;KG&gt;&gt;&amp;&amp;0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?EH0QO:_JQ:__L1H&gt;IAAGPH)&lt;MIJ^ISIJ^GRISJTRJJJ]G79FI-X0YQJITTILH6MF:F7G=]RIS*P:&lt;J&gt;_SJRJ_?`/K%8@\G;\?SNRSSI?3VG4QI?$;8I%F,BPHR?qEffXN\7`jVHpbA_TPBF_aMb-hL_+I7BDLbQhURO`_PkX]W_KcYHoB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H7XH2IVF(SU\X`U?eZ=ppR.`@em2UVGWM[N+^[GHTG=;E&gt;\kP2iiiHeL'QPHb/BVK1&gt;P/V3(U\6W=W%(^XEOL[S3jUE&amp;&gt;.PMT4WQ\E_V&gt;\dhhg]OD%daJAkM_XOSGeQJP]&gt;Q]M_HFTIYMXDOi]QNTW75C;hIGoOTqNDM_MX_N\\PWDs`VI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MUb4bWOS_GRM9\M8llkNHQ^0V)Va^8)VP*LeWFMTH1HODJ*MBj/dBK7%9hY&lt;OG5]gZ:cWP_`M]G@JTg^FY8;hj&gt;.UTVUPY&gt;aBpDjR%ZaMDRJG_]a:8eCff^^Jn;UaO)aTW`WL[NcVK2OB`WMjPNSkWDdjkjUElWVFPiW&lt;SVIPMNMGHE8VV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S&lt;L2&gt;]KHVY@7aPTN]P)A^CXU@kUHMHmOjN[CI_^b_V^^OUkU];lX`V7hhhhh^YQOlh]P&lt;K@TZDqVkWVYJ`-d\STC[gT]&gt;O^Q:edUX`WU\]UiT&gt;ZaETWPbKR+I`fFJo`W^WPWBQUUSjT&gt;9$WWHbVGm[MUMIeSqa^_\QEKmF6MJFZW^1gPLY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sz="1800" dirty="0"/>
              <a:t>Difference between long-read vs Illumina fastq file</a:t>
            </a:r>
          </a:p>
          <a:p>
            <a:pPr lvl="1"/>
            <a:r>
              <a:rPr lang="en-US" sz="1800" dirty="0"/>
              <a:t>Varied read length vs. same read length</a:t>
            </a:r>
          </a:p>
          <a:p>
            <a:pPr lvl="1"/>
            <a:r>
              <a:rPr lang="en-US" sz="1800" dirty="0"/>
              <a:t>Adapter trimmed vs. adapter contaminated</a:t>
            </a:r>
          </a:p>
          <a:p>
            <a:pPr lvl="1"/>
            <a:r>
              <a:rPr lang="en-US" sz="1800" dirty="0"/>
              <a:t>Varied quality scores vs. usually high-quality scores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3646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4058BF-76C2-954D-A2EE-EA68AF4AE9FD}"/>
              </a:ext>
            </a:extLst>
          </p:cNvPr>
          <p:cNvSpPr txBox="1">
            <a:spLocks/>
          </p:cNvSpPr>
          <p:nvPr/>
        </p:nvSpPr>
        <p:spPr>
          <a:xfrm>
            <a:off x="422910" y="2125265"/>
            <a:ext cx="4104640" cy="37219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dirty="0"/>
          </a:p>
          <a:p>
            <a:endParaRPr lang="en-GB" sz="2100" dirty="0"/>
          </a:p>
          <a:p>
            <a:r>
              <a:rPr lang="en-GB" sz="2100" dirty="0"/>
              <a:t>Raw unprocessed data from a sequencer.</a:t>
            </a:r>
          </a:p>
          <a:p>
            <a:r>
              <a:rPr lang="en-GB" sz="2100" dirty="0"/>
              <a:t>Will ultimately affect the final taxonomic and functional composition.</a:t>
            </a:r>
          </a:p>
          <a:p>
            <a:r>
              <a:rPr lang="en-GB" sz="2100" dirty="0"/>
              <a:t>Will save you a lot of time when interpreting the results</a:t>
            </a:r>
          </a:p>
          <a:p>
            <a:endParaRPr lang="en-GB" sz="21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801E135-A0EC-8542-8C5D-44B351D0B2AB}"/>
              </a:ext>
            </a:extLst>
          </p:cNvPr>
          <p:cNvSpPr txBox="1">
            <a:spLocks/>
          </p:cNvSpPr>
          <p:nvPr/>
        </p:nvSpPr>
        <p:spPr>
          <a:xfrm>
            <a:off x="4629150" y="2505075"/>
            <a:ext cx="4000500" cy="326350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CH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AutoNum type="arabicPeriod"/>
            </a:pPr>
            <a:r>
              <a:rPr lang="en-GB" sz="2100" dirty="0"/>
              <a:t>General Statistics: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GC content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PCR duplicates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Adapter Sequences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Quality score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Ambiguous bases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875" dirty="0"/>
              <a:t>Sequence length</a:t>
            </a:r>
          </a:p>
          <a:p>
            <a:pPr marL="342900" indent="-342900">
              <a:buFontTx/>
              <a:buAutoNum type="arabicPeriod"/>
            </a:pPr>
            <a:r>
              <a:rPr lang="en-GB" sz="2100" dirty="0"/>
              <a:t>Trimming</a:t>
            </a:r>
          </a:p>
          <a:p>
            <a:pPr marL="342900" indent="-342900">
              <a:buFontTx/>
              <a:buAutoNum type="arabicPeriod"/>
            </a:pPr>
            <a:r>
              <a:rPr lang="en-GB" sz="2100" dirty="0"/>
              <a:t>Removing sequencing artifacts</a:t>
            </a:r>
          </a:p>
          <a:p>
            <a:pPr marL="342900" indent="-342900">
              <a:buFontTx/>
              <a:buAutoNum type="arabicPeriod"/>
            </a:pPr>
            <a:r>
              <a:rPr lang="en-GB" sz="2100" dirty="0"/>
              <a:t>Host decontamination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70BAE4-263E-5201-65BE-4C818066452A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QC and pre-processing – why and how?</a:t>
            </a:r>
            <a:endParaRPr lang="en-US" sz="2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1F5335-3BCD-68FA-632C-DE09DE7A9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Why?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118285-1EA6-4CD4-59BA-536CB6512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H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05347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AB7F67-79ED-FEDC-5E25-A485D8189138}"/>
              </a:ext>
            </a:extLst>
          </p:cNvPr>
          <p:cNvSpPr txBox="1">
            <a:spLocks/>
          </p:cNvSpPr>
          <p:nvPr/>
        </p:nvSpPr>
        <p:spPr>
          <a:xfrm>
            <a:off x="493452" y="1039079"/>
            <a:ext cx="8201025" cy="779889"/>
          </a:xfrm>
          <a:prstGeom prst="rect">
            <a:avLst/>
          </a:prstGeom>
          <a:solidFill>
            <a:srgbClr val="83CAC3">
              <a:alpha val="85098"/>
            </a:srgb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Schedule for the data analysis part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28AE8-81D4-A04D-2291-BFD57153F4A6}"/>
              </a:ext>
            </a:extLst>
          </p:cNvPr>
          <p:cNvSpPr txBox="1"/>
          <p:nvPr/>
        </p:nvSpPr>
        <p:spPr>
          <a:xfrm>
            <a:off x="1872929" y="1950649"/>
            <a:ext cx="5398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https://github.com/zajacn/metagenomics_course_FGCZ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D0F1B-0311-D4A2-3FA7-56DAB8A979BB}"/>
              </a:ext>
            </a:extLst>
          </p:cNvPr>
          <p:cNvSpPr txBox="1"/>
          <p:nvPr/>
        </p:nvSpPr>
        <p:spPr>
          <a:xfrm>
            <a:off x="493452" y="2451661"/>
            <a:ext cx="4078548" cy="183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0E205-13B7-4169-CEB9-117FE5F81CFD}"/>
              </a:ext>
            </a:extLst>
          </p:cNvPr>
          <p:cNvSpPr txBox="1"/>
          <p:nvPr/>
        </p:nvSpPr>
        <p:spPr>
          <a:xfrm>
            <a:off x="4571999" y="2451661"/>
            <a:ext cx="4078548" cy="183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1F944-F045-4285-7E01-2F14B0EAB420}"/>
              </a:ext>
            </a:extLst>
          </p:cNvPr>
          <p:cNvSpPr txBox="1"/>
          <p:nvPr/>
        </p:nvSpPr>
        <p:spPr>
          <a:xfrm>
            <a:off x="493451" y="4287661"/>
            <a:ext cx="4078548" cy="183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FF942-3BF1-129C-9ED7-377AB35709F3}"/>
              </a:ext>
            </a:extLst>
          </p:cNvPr>
          <p:cNvSpPr txBox="1"/>
          <p:nvPr/>
        </p:nvSpPr>
        <p:spPr>
          <a:xfrm>
            <a:off x="4572000" y="4287661"/>
            <a:ext cx="4078548" cy="183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3EC3116-17A9-4741-7D46-D88120C8C8CB}"/>
              </a:ext>
            </a:extLst>
          </p:cNvPr>
          <p:cNvSpPr txBox="1">
            <a:spLocks/>
          </p:cNvSpPr>
          <p:nvPr/>
        </p:nvSpPr>
        <p:spPr>
          <a:xfrm>
            <a:off x="599813" y="3145389"/>
            <a:ext cx="3972185" cy="101059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1500" b="1" dirty="0"/>
              <a:t>Theory</a:t>
            </a:r>
            <a:r>
              <a:rPr lang="en-CH" sz="1500" dirty="0"/>
              <a:t> – this lecture</a:t>
            </a:r>
          </a:p>
          <a:p>
            <a:r>
              <a:rPr lang="en-CH" sz="1500" b="1" dirty="0"/>
              <a:t>Hands-on excercises </a:t>
            </a:r>
            <a:r>
              <a:rPr lang="en-CH" sz="1500" dirty="0"/>
              <a:t>– Using SUSHI platform developed in Functional Genomics Center Zurich</a:t>
            </a:r>
          </a:p>
          <a:p>
            <a:endParaRPr lang="en-CH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79F47-EBC6-C9B6-B254-C0D3EDBF6E52}"/>
              </a:ext>
            </a:extLst>
          </p:cNvPr>
          <p:cNvSpPr/>
          <p:nvPr/>
        </p:nvSpPr>
        <p:spPr>
          <a:xfrm>
            <a:off x="1055971" y="2482794"/>
            <a:ext cx="3059868" cy="43858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CH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QC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E6DD80-753E-5560-46F4-544E5CBF133F}"/>
              </a:ext>
            </a:extLst>
          </p:cNvPr>
          <p:cNvSpPr/>
          <p:nvPr/>
        </p:nvSpPr>
        <p:spPr>
          <a:xfrm>
            <a:off x="5081339" y="2482353"/>
            <a:ext cx="3059868" cy="43858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CH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16S rRNA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8E5EF924-E03D-0122-D179-66D33FCE69F3}"/>
              </a:ext>
            </a:extLst>
          </p:cNvPr>
          <p:cNvSpPr txBox="1">
            <a:spLocks/>
          </p:cNvSpPr>
          <p:nvPr/>
        </p:nvSpPr>
        <p:spPr>
          <a:xfrm>
            <a:off x="4615929" y="2969520"/>
            <a:ext cx="4078548" cy="13360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1500" b="1" dirty="0"/>
              <a:t>Theory</a:t>
            </a:r>
            <a:r>
              <a:rPr lang="en-CH" sz="1500" dirty="0"/>
              <a:t> – main workflows in data analysis</a:t>
            </a:r>
          </a:p>
          <a:p>
            <a:r>
              <a:rPr lang="en-CH" sz="1500" b="1" dirty="0"/>
              <a:t>Hands-on excercises </a:t>
            </a:r>
            <a:r>
              <a:rPr lang="en-CH" sz="1500" dirty="0"/>
              <a:t>– data analysis by </a:t>
            </a:r>
            <a:r>
              <a:rPr lang="en-CH" sz="1500" b="1" dirty="0"/>
              <a:t>QIIME2</a:t>
            </a:r>
            <a:r>
              <a:rPr lang="en-CH" sz="1500" dirty="0"/>
              <a:t> bioinformatics platform on two datasets</a:t>
            </a:r>
          </a:p>
          <a:p>
            <a:r>
              <a:rPr lang="en-CH" sz="1500" b="1" dirty="0"/>
              <a:t>Extra</a:t>
            </a:r>
            <a:r>
              <a:rPr lang="en-CH" sz="1500" dirty="0"/>
              <a:t> – a guest talk</a:t>
            </a:r>
          </a:p>
          <a:p>
            <a:endParaRPr lang="en-CH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96140A-0E19-3B61-5E71-C235114F8D15}"/>
              </a:ext>
            </a:extLst>
          </p:cNvPr>
          <p:cNvSpPr/>
          <p:nvPr/>
        </p:nvSpPr>
        <p:spPr>
          <a:xfrm>
            <a:off x="1002791" y="4305554"/>
            <a:ext cx="3113048" cy="43858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CH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Shotgun metagenomics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E3B6F41-76CA-22CE-9914-FAB2C56DF0EC}"/>
              </a:ext>
            </a:extLst>
          </p:cNvPr>
          <p:cNvSpPr txBox="1">
            <a:spLocks/>
          </p:cNvSpPr>
          <p:nvPr/>
        </p:nvSpPr>
        <p:spPr>
          <a:xfrm>
            <a:off x="500303" y="4701593"/>
            <a:ext cx="4078548" cy="14646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sz="1500" b="1" dirty="0"/>
              <a:t>ASSEMBLY-BASED  and ASSEMBLY-FREE METHODS</a:t>
            </a:r>
          </a:p>
          <a:p>
            <a:r>
              <a:rPr lang="en-CH" sz="1500" b="1" dirty="0"/>
              <a:t>Theory</a:t>
            </a:r>
            <a:r>
              <a:rPr lang="en-CH" sz="1500" dirty="0"/>
              <a:t> – main workflows in data analysis</a:t>
            </a:r>
          </a:p>
          <a:p>
            <a:r>
              <a:rPr lang="en-CH" sz="1500" b="1" dirty="0"/>
              <a:t>Hands-on excercises </a:t>
            </a:r>
            <a:r>
              <a:rPr lang="en-CH" sz="1500" dirty="0"/>
              <a:t>– data analysis with metagenome-atlas (AB) in two parts and Kraken (AF)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EA7A1-EE45-2E97-5CF2-AAD68C66FE89}"/>
              </a:ext>
            </a:extLst>
          </p:cNvPr>
          <p:cNvSpPr/>
          <p:nvPr/>
        </p:nvSpPr>
        <p:spPr>
          <a:xfrm>
            <a:off x="5081339" y="4305554"/>
            <a:ext cx="3113048" cy="43858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CH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Shotgun metatranscrip.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D19F07EB-4D1F-3C0B-B6E5-054D0766B36A}"/>
              </a:ext>
            </a:extLst>
          </p:cNvPr>
          <p:cNvSpPr txBox="1">
            <a:spLocks/>
          </p:cNvSpPr>
          <p:nvPr/>
        </p:nvSpPr>
        <p:spPr>
          <a:xfrm>
            <a:off x="4565149" y="4719486"/>
            <a:ext cx="4078548" cy="13834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1500" b="1" dirty="0"/>
              <a:t>Theory</a:t>
            </a:r>
            <a:r>
              <a:rPr lang="en-CH" sz="1500" dirty="0"/>
              <a:t> – main workflows in data analysis</a:t>
            </a:r>
          </a:p>
          <a:p>
            <a:r>
              <a:rPr lang="en-CH" sz="1500" b="1" dirty="0"/>
              <a:t>Hands-on excercises </a:t>
            </a:r>
            <a:r>
              <a:rPr lang="en-CH" sz="1500" dirty="0"/>
              <a:t>– data analysis with Samsa2</a:t>
            </a:r>
          </a:p>
          <a:p>
            <a:r>
              <a:rPr lang="en-CH" sz="1500" b="1" dirty="0"/>
              <a:t>Extra: </a:t>
            </a:r>
            <a:r>
              <a:rPr lang="en-CH" sz="1500" dirty="0"/>
              <a:t>introduction to the use of proteomics data in microbial community research</a:t>
            </a:r>
          </a:p>
          <a:p>
            <a:r>
              <a:rPr lang="en-CH" sz="1500" b="1" dirty="0"/>
              <a:t>Extra: </a:t>
            </a:r>
            <a:r>
              <a:rPr lang="en-CH" sz="1500" dirty="0"/>
              <a:t>study of the human oral microbiome using metatranscriptiomics</a:t>
            </a:r>
          </a:p>
        </p:txBody>
      </p:sp>
    </p:spTree>
    <p:extLst>
      <p:ext uri="{BB962C8B-B14F-4D97-AF65-F5344CB8AC3E}">
        <p14:creationId xmlns:p14="http://schemas.microsoft.com/office/powerpoint/2010/main" val="313596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3663" y="1876027"/>
            <a:ext cx="2357438" cy="156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040434" y="5731460"/>
            <a:ext cx="162878" cy="1777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080" spc="-54" dirty="0">
                <a:solidFill>
                  <a:srgbClr val="0F83FF"/>
                </a:solidFill>
                <a:latin typeface="Arial"/>
                <a:cs typeface="Arial"/>
              </a:rPr>
              <a:t>18</a:t>
            </a:r>
            <a:endParaRPr sz="108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759" y="6431204"/>
            <a:ext cx="3388424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260" spc="-77" dirty="0">
                <a:latin typeface="Arial"/>
                <a:cs typeface="Arial"/>
              </a:rPr>
              <a:t>Ewing </a:t>
            </a:r>
            <a:r>
              <a:rPr sz="1260" spc="-99" dirty="0">
                <a:latin typeface="Arial"/>
                <a:cs typeface="Arial"/>
              </a:rPr>
              <a:t>B, </a:t>
            </a:r>
            <a:r>
              <a:rPr sz="1260" spc="-72" dirty="0">
                <a:latin typeface="Arial"/>
                <a:cs typeface="Arial"/>
              </a:rPr>
              <a:t>Green </a:t>
            </a:r>
            <a:r>
              <a:rPr sz="1260" spc="-113" dirty="0">
                <a:latin typeface="Arial"/>
                <a:cs typeface="Arial"/>
              </a:rPr>
              <a:t>P. </a:t>
            </a:r>
            <a:r>
              <a:rPr sz="1260" spc="-59" dirty="0">
                <a:latin typeface="Arial"/>
                <a:cs typeface="Arial"/>
              </a:rPr>
              <a:t>1998. </a:t>
            </a:r>
            <a:r>
              <a:rPr sz="1260" spc="-81" dirty="0">
                <a:latin typeface="Arial"/>
                <a:cs typeface="Arial"/>
              </a:rPr>
              <a:t>Genome </a:t>
            </a:r>
            <a:r>
              <a:rPr sz="1260" spc="-122" dirty="0">
                <a:latin typeface="Arial"/>
                <a:cs typeface="Arial"/>
              </a:rPr>
              <a:t>Res.</a:t>
            </a:r>
            <a:r>
              <a:rPr sz="1260" spc="32" dirty="0">
                <a:latin typeface="Arial"/>
                <a:cs typeface="Arial"/>
              </a:rPr>
              <a:t> </a:t>
            </a:r>
            <a:r>
              <a:rPr sz="1260" spc="-54" dirty="0">
                <a:latin typeface="Arial"/>
                <a:cs typeface="Arial"/>
              </a:rPr>
              <a:t>8(3):186-194.</a:t>
            </a:r>
            <a:endParaRPr sz="126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076" y="2269618"/>
            <a:ext cx="3825189" cy="331706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1737" marR="276035" indent="-181737">
              <a:lnSpc>
                <a:spcPct val="87500"/>
              </a:lnSpc>
              <a:spcBef>
                <a:spcPts val="360"/>
              </a:spcBef>
              <a:buClr>
                <a:srgbClr val="0F83FF"/>
              </a:buClr>
              <a:buChar char="•"/>
              <a:tabLst>
                <a:tab pos="181737" algn="l"/>
              </a:tabLst>
            </a:pPr>
            <a:r>
              <a:rPr spc="-77" dirty="0">
                <a:latin typeface="Arial"/>
                <a:cs typeface="Arial"/>
              </a:rPr>
              <a:t>Measure </a:t>
            </a:r>
            <a:r>
              <a:rPr spc="-126" dirty="0">
                <a:latin typeface="Arial"/>
                <a:cs typeface="Arial"/>
              </a:rPr>
              <a:t>base </a:t>
            </a:r>
            <a:r>
              <a:rPr spc="-68" dirty="0">
                <a:latin typeface="Arial"/>
                <a:cs typeface="Arial"/>
              </a:rPr>
              <a:t>calling </a:t>
            </a:r>
            <a:r>
              <a:rPr spc="-103" dirty="0">
                <a:latin typeface="Arial"/>
                <a:cs typeface="Arial"/>
              </a:rPr>
              <a:t>accuracy  Accuracy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spc="-103" dirty="0">
                <a:latin typeface="Arial"/>
                <a:cs typeface="Arial"/>
              </a:rPr>
              <a:t>assigning </a:t>
            </a:r>
            <a:r>
              <a:rPr b="1" spc="-81" dirty="0">
                <a:latin typeface="Trebuchet MS"/>
                <a:cs typeface="Trebuchet MS"/>
              </a:rPr>
              <a:t>bases  </a:t>
            </a:r>
            <a:r>
              <a:rPr spc="-95" dirty="0">
                <a:latin typeface="Arial"/>
                <a:cs typeface="Arial"/>
              </a:rPr>
              <a:t>(nucleobases) </a:t>
            </a:r>
            <a:r>
              <a:rPr spc="27" dirty="0">
                <a:latin typeface="Arial"/>
                <a:cs typeface="Arial"/>
              </a:rPr>
              <a:t>to </a:t>
            </a:r>
            <a:r>
              <a:rPr spc="-90" dirty="0">
                <a:latin typeface="Arial"/>
                <a:cs typeface="Arial"/>
              </a:rPr>
              <a:t>signal</a:t>
            </a:r>
            <a:r>
              <a:rPr spc="-257" dirty="0">
                <a:latin typeface="Arial"/>
                <a:cs typeface="Arial"/>
              </a:rPr>
              <a:t> </a:t>
            </a:r>
            <a:r>
              <a:rPr spc="-117" dirty="0">
                <a:latin typeface="Arial"/>
                <a:cs typeface="Arial"/>
              </a:rPr>
              <a:t>peaks</a:t>
            </a:r>
            <a:endParaRPr dirty="0">
              <a:latin typeface="Arial"/>
              <a:cs typeface="Arial"/>
            </a:endParaRPr>
          </a:p>
          <a:p>
            <a:pPr marL="181737" indent="-158877">
              <a:lnSpc>
                <a:spcPts val="2075"/>
              </a:lnSpc>
              <a:spcBef>
                <a:spcPts val="1790"/>
              </a:spcBef>
              <a:buClr>
                <a:srgbClr val="0F83FF"/>
              </a:buClr>
              <a:buChar char="•"/>
              <a:tabLst>
                <a:tab pos="181737" algn="l"/>
              </a:tabLst>
            </a:pPr>
            <a:r>
              <a:rPr spc="-275" dirty="0">
                <a:latin typeface="Arial"/>
                <a:cs typeface="Arial"/>
              </a:rPr>
              <a:t>P</a:t>
            </a:r>
            <a:endParaRPr dirty="0">
              <a:latin typeface="Arial"/>
              <a:cs typeface="Arial"/>
            </a:endParaRPr>
          </a:p>
          <a:p>
            <a:pPr marL="434340" marR="16002">
              <a:lnSpc>
                <a:spcPts val="1790"/>
              </a:lnSpc>
              <a:spcBef>
                <a:spcPts val="279"/>
              </a:spcBef>
            </a:pPr>
            <a:r>
              <a:rPr spc="-18" dirty="0">
                <a:latin typeface="Arial"/>
                <a:cs typeface="Arial"/>
              </a:rPr>
              <a:t>error </a:t>
            </a:r>
            <a:r>
              <a:rPr spc="-27" dirty="0">
                <a:latin typeface="Arial"/>
                <a:cs typeface="Arial"/>
              </a:rPr>
              <a:t>probability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spc="-140" dirty="0">
                <a:latin typeface="Arial"/>
                <a:cs typeface="Arial"/>
              </a:rPr>
              <a:t>a </a:t>
            </a:r>
            <a:r>
              <a:rPr spc="-81" dirty="0">
                <a:latin typeface="Arial"/>
                <a:cs typeface="Arial"/>
              </a:rPr>
              <a:t>given</a:t>
            </a:r>
            <a:r>
              <a:rPr spc="-347" dirty="0">
                <a:latin typeface="Arial"/>
                <a:cs typeface="Arial"/>
              </a:rPr>
              <a:t> </a:t>
            </a:r>
            <a:r>
              <a:rPr spc="-126" dirty="0">
                <a:latin typeface="Arial"/>
                <a:cs typeface="Arial"/>
              </a:rPr>
              <a:t>base  </a:t>
            </a:r>
            <a:r>
              <a:rPr spc="-63" dirty="0">
                <a:latin typeface="Arial"/>
                <a:cs typeface="Arial"/>
              </a:rPr>
              <a:t>call</a:t>
            </a:r>
            <a:endParaRPr dirty="0">
              <a:latin typeface="Arial"/>
              <a:cs typeface="Arial"/>
            </a:endParaRPr>
          </a:p>
          <a:p>
            <a:pPr marL="181737" indent="-158877">
              <a:lnSpc>
                <a:spcPts val="1895"/>
              </a:lnSpc>
              <a:buClr>
                <a:srgbClr val="0F83FF"/>
              </a:buClr>
              <a:buFont typeface="Arial"/>
              <a:buChar char="•"/>
              <a:tabLst>
                <a:tab pos="181737" algn="l"/>
              </a:tabLst>
            </a:pPr>
            <a:r>
              <a:rPr i="1" dirty="0">
                <a:latin typeface="Carlito"/>
                <a:cs typeface="Carlito"/>
              </a:rPr>
              <a:t>Q</a:t>
            </a:r>
            <a:endParaRPr dirty="0">
              <a:latin typeface="Carlito"/>
              <a:cs typeface="Carlito"/>
            </a:endParaRPr>
          </a:p>
          <a:p>
            <a:pPr marL="485775">
              <a:lnSpc>
                <a:spcPts val="2061"/>
              </a:lnSpc>
            </a:pPr>
            <a:r>
              <a:rPr i="1" spc="-5" dirty="0">
                <a:latin typeface="Carlito"/>
                <a:cs typeface="Carlito"/>
              </a:rPr>
              <a:t>-10log</a:t>
            </a:r>
            <a:r>
              <a:rPr sz="1755" i="1" spc="-6" baseline="-17094" dirty="0">
                <a:latin typeface="Trebuchet MS"/>
                <a:cs typeface="Trebuchet MS"/>
              </a:rPr>
              <a:t>10</a:t>
            </a:r>
            <a:r>
              <a:rPr i="1" spc="-5" dirty="0">
                <a:latin typeface="Carlito"/>
                <a:cs typeface="Carlito"/>
              </a:rPr>
              <a:t>P</a:t>
            </a:r>
            <a:endParaRPr dirty="0">
              <a:latin typeface="Carlito"/>
              <a:cs typeface="Carlito"/>
            </a:endParaRPr>
          </a:p>
          <a:p>
            <a:pPr marL="181737" indent="-158877">
              <a:spcBef>
                <a:spcPts val="1818"/>
              </a:spcBef>
              <a:buClr>
                <a:srgbClr val="0F83FF"/>
              </a:buClr>
              <a:buChar char="•"/>
              <a:tabLst>
                <a:tab pos="181737" algn="l"/>
              </a:tabLst>
            </a:pPr>
            <a:r>
              <a:rPr spc="-126" dirty="0">
                <a:latin typeface="Arial"/>
                <a:cs typeface="Arial"/>
              </a:rPr>
              <a:t>Assign </a:t>
            </a:r>
            <a:r>
              <a:rPr spc="27" dirty="0">
                <a:latin typeface="Arial"/>
                <a:cs typeface="Arial"/>
              </a:rPr>
              <a:t>to </a:t>
            </a:r>
            <a:r>
              <a:rPr spc="-113" dirty="0">
                <a:latin typeface="Arial"/>
                <a:cs typeface="Arial"/>
              </a:rPr>
              <a:t>each</a:t>
            </a:r>
            <a:r>
              <a:rPr spc="-212" dirty="0">
                <a:latin typeface="Arial"/>
                <a:cs typeface="Arial"/>
              </a:rPr>
              <a:t> </a:t>
            </a:r>
            <a:r>
              <a:rPr spc="-126" dirty="0">
                <a:latin typeface="Arial"/>
                <a:cs typeface="Arial"/>
              </a:rPr>
              <a:t>base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F83FF"/>
              </a:buClr>
              <a:buFont typeface="Arial"/>
              <a:buChar char="•"/>
            </a:pPr>
            <a:endParaRPr sz="2025" dirty="0">
              <a:latin typeface="Arial"/>
              <a:cs typeface="Arial"/>
            </a:endParaRPr>
          </a:p>
          <a:p>
            <a:pPr marL="181166" marR="569786" indent="-158877">
              <a:lnSpc>
                <a:spcPct val="79000"/>
              </a:lnSpc>
              <a:spcBef>
                <a:spcPts val="5"/>
              </a:spcBef>
              <a:buClr>
                <a:srgbClr val="0F83FF"/>
              </a:buClr>
              <a:buChar char="•"/>
              <a:tabLst>
                <a:tab pos="181737" algn="l"/>
              </a:tabLst>
            </a:pPr>
            <a:r>
              <a:rPr spc="-162" dirty="0">
                <a:latin typeface="Arial"/>
                <a:cs typeface="Arial"/>
              </a:rPr>
              <a:t>Range </a:t>
            </a:r>
            <a:r>
              <a:rPr spc="-14" dirty="0">
                <a:latin typeface="Arial"/>
                <a:cs typeface="Arial"/>
              </a:rPr>
              <a:t>from </a:t>
            </a:r>
            <a:r>
              <a:rPr spc="-81" dirty="0">
                <a:latin typeface="Arial"/>
                <a:cs typeface="Arial"/>
              </a:rPr>
              <a:t>0-41 </a:t>
            </a:r>
            <a:r>
              <a:rPr spc="5" dirty="0">
                <a:latin typeface="Arial"/>
                <a:cs typeface="Arial"/>
              </a:rPr>
              <a:t>for</a:t>
            </a:r>
            <a:r>
              <a:rPr spc="-149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Illumina  </a:t>
            </a:r>
            <a:r>
              <a:rPr spc="-95" dirty="0">
                <a:latin typeface="Arial"/>
                <a:cs typeface="Arial"/>
              </a:rPr>
              <a:t>sequencing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0672" y="3928149"/>
            <a:ext cx="4973328" cy="252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 err="1"/>
              <a:t>Phred</a:t>
            </a:r>
            <a:r>
              <a:rPr lang="en-GB" sz="2800" spc="-225" dirty="0"/>
              <a:t> </a:t>
            </a:r>
            <a:r>
              <a:rPr lang="en-GB" sz="2800" spc="-122" dirty="0"/>
              <a:t>scores</a:t>
            </a:r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/>
              <a:t>ASCII encoded Phred</a:t>
            </a:r>
            <a:r>
              <a:rPr lang="en-GB" sz="2800" spc="-225" dirty="0"/>
              <a:t> </a:t>
            </a:r>
            <a:r>
              <a:rPr lang="en-GB" sz="2800" spc="-122" dirty="0"/>
              <a:t>scores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61D4-E64E-58A9-D923-81650BB3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01" y="1905020"/>
            <a:ext cx="8229600" cy="400418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</a:t>
            </a:r>
            <a:r>
              <a:rPr lang="de-CH" dirty="0"/>
              <a:t>dd an offset to the quality score</a:t>
            </a:r>
          </a:p>
          <a:p>
            <a:pPr lvl="0"/>
            <a:endParaRPr lang="de-CH" dirty="0"/>
          </a:p>
          <a:p>
            <a:pPr lvl="0"/>
            <a:r>
              <a:rPr lang="de-CH" dirty="0"/>
              <a:t>Convert the sum to ASCII</a:t>
            </a:r>
          </a:p>
          <a:p>
            <a:pPr lvl="0"/>
            <a:endParaRPr lang="de-CH" dirty="0"/>
          </a:p>
          <a:p>
            <a:pPr lvl="0"/>
            <a:r>
              <a:rPr lang="de-CH" dirty="0"/>
              <a:t>Current format</a:t>
            </a:r>
          </a:p>
          <a:p>
            <a:pPr lvl="1">
              <a:buFont typeface="Arial" pitchFamily="34" charset="0"/>
              <a:buChar char="•"/>
            </a:pPr>
            <a:r>
              <a:rPr lang="de-CH" b="1" dirty="0"/>
              <a:t>Illumina 1.9 ( i.e. Sanger format) </a:t>
            </a:r>
          </a:p>
          <a:p>
            <a:pPr lvl="1">
              <a:buFont typeface="Arial" pitchFamily="34" charset="0"/>
              <a:buChar char="•"/>
            </a:pPr>
            <a:r>
              <a:rPr lang="de-CH" dirty="0" err="1"/>
              <a:t>Phred</a:t>
            </a:r>
            <a:r>
              <a:rPr lang="de-CH" dirty="0"/>
              <a:t> </a:t>
            </a:r>
            <a:r>
              <a:rPr lang="de-CH" dirty="0" err="1"/>
              <a:t>scores</a:t>
            </a:r>
            <a:r>
              <a:rPr lang="de-CH" dirty="0"/>
              <a:t>: 0-41;</a:t>
            </a:r>
          </a:p>
          <a:p>
            <a:pPr lvl="1">
              <a:buFont typeface="Arial" pitchFamily="34" charset="0"/>
              <a:buChar char="•"/>
            </a:pPr>
            <a:r>
              <a:rPr lang="de-CH" dirty="0"/>
              <a:t>Offset: 33</a:t>
            </a:r>
          </a:p>
          <a:p>
            <a:pPr lvl="1">
              <a:buFont typeface="Arial" pitchFamily="34" charset="0"/>
              <a:buChar char="•"/>
            </a:pPr>
            <a:r>
              <a:rPr lang="de-CH" dirty="0"/>
              <a:t>41+33=74 (J)</a:t>
            </a:r>
          </a:p>
          <a:p>
            <a:pPr lvl="1">
              <a:buFont typeface="Arial" pitchFamily="34" charset="0"/>
              <a:buChar char="•"/>
            </a:pPr>
            <a:r>
              <a:rPr lang="de-CH" dirty="0"/>
              <a:t>All current sequencers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5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/>
              <a:t>ASCII encoded Phred</a:t>
            </a:r>
            <a:r>
              <a:rPr lang="en-GB" sz="2800" spc="-225" dirty="0"/>
              <a:t> </a:t>
            </a:r>
            <a:r>
              <a:rPr lang="en-GB" sz="2800" spc="-122" dirty="0"/>
              <a:t>scores</a:t>
            </a:r>
            <a:endParaRPr lang="en-US"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68A2C9-94C5-97B4-A445-BA593EB68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61" y="1825625"/>
            <a:ext cx="7264400" cy="494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8BEB2-A65B-C727-7137-446A4D5522CC}"/>
              </a:ext>
            </a:extLst>
          </p:cNvPr>
          <p:cNvSpPr txBox="1"/>
          <p:nvPr/>
        </p:nvSpPr>
        <p:spPr>
          <a:xfrm rot="16200000">
            <a:off x="-351509" y="3777792"/>
            <a:ext cx="236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 dirty="0"/>
              <a:t>Invisible characters</a:t>
            </a:r>
          </a:p>
        </p:txBody>
      </p:sp>
    </p:spTree>
    <p:extLst>
      <p:ext uri="{BB962C8B-B14F-4D97-AF65-F5344CB8AC3E}">
        <p14:creationId xmlns:p14="http://schemas.microsoft.com/office/powerpoint/2010/main" val="57277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/>
              <a:t>Millions of reads</a:t>
            </a:r>
            <a:endParaRPr lang="en-US" sz="2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1F40DA-2E6F-2EA7-8D44-EE0861CB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6667" r="18750" b="24819"/>
          <a:stretch>
            <a:fillRect/>
          </a:stretch>
        </p:blipFill>
        <p:spPr bwMode="auto">
          <a:xfrm>
            <a:off x="620076" y="2020065"/>
            <a:ext cx="8030464" cy="433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82B71-13B8-9F7B-B9D2-1488EB40CADA}"/>
              </a:ext>
            </a:extLst>
          </p:cNvPr>
          <p:cNvSpPr txBox="1"/>
          <p:nvPr/>
        </p:nvSpPr>
        <p:spPr>
          <a:xfrm rot="20700000">
            <a:off x="2197603" y="3165633"/>
            <a:ext cx="5065624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</a:pPr>
            <a:r>
              <a:rPr lang="de-CH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Are they from my samples? - </a:t>
            </a:r>
            <a:r>
              <a:rPr lang="de-CH" sz="2000" b="1" spc="50" dirty="0">
                <a:ln w="11430"/>
                <a:solidFill>
                  <a:srgbClr val="0F8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FastqScreen</a:t>
            </a:r>
          </a:p>
          <a:p>
            <a:pPr algn="l">
              <a:lnSpc>
                <a:spcPct val="100000"/>
              </a:lnSpc>
            </a:pPr>
            <a:endParaRPr lang="de-CH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de-CH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How accurate are they?- </a:t>
            </a:r>
            <a:r>
              <a:rPr lang="de-CH" sz="2000" b="1" spc="50" dirty="0">
                <a:ln w="11430"/>
                <a:solidFill>
                  <a:srgbClr val="0F8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</a:t>
            </a:r>
            <a:r>
              <a:rPr lang="de-CH" sz="2000" b="1" spc="50" dirty="0">
                <a:ln w="11430"/>
                <a:solidFill>
                  <a:srgbClr val="0F8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astqc/NanoPlot</a:t>
            </a:r>
          </a:p>
          <a:p>
            <a:pPr algn="l">
              <a:lnSpc>
                <a:spcPct val="100000"/>
              </a:lnSpc>
            </a:pPr>
            <a:endParaRPr lang="de-CH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lang="de-CH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Do I have enough data?- </a:t>
            </a:r>
            <a:r>
              <a:rPr lang="de-CH" sz="2000" b="1" spc="50" dirty="0">
                <a:ln w="11430"/>
                <a:solidFill>
                  <a:srgbClr val="0F8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Fastqc/NanoPlot</a:t>
            </a:r>
            <a:endParaRPr lang="en-US" sz="2000" b="1" spc="50" dirty="0">
              <a:ln w="11430"/>
              <a:solidFill>
                <a:srgbClr val="0F83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849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/>
              <a:t>FASTQC</a:t>
            </a:r>
            <a:endParaRPr lang="en-US" sz="280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F559C79-D9B9-BFCD-5767-D5730EC94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75551"/>
            <a:ext cx="4038600" cy="3771636"/>
          </a:xfrm>
        </p:spPr>
        <p:txBody>
          <a:bodyPr>
            <a:normAutofit/>
          </a:bodyPr>
          <a:lstStyle/>
          <a:p>
            <a:r>
              <a:rPr lang="en-US" sz="2400" dirty="0"/>
              <a:t>Analyze fastq files</a:t>
            </a:r>
          </a:p>
          <a:p>
            <a:pPr lvl="1"/>
            <a:r>
              <a:rPr lang="en-US" sz="1800" dirty="0"/>
              <a:t>General statistics</a:t>
            </a:r>
          </a:p>
          <a:p>
            <a:pPr lvl="1"/>
            <a:r>
              <a:rPr lang="en-US" sz="1800" dirty="0"/>
              <a:t>Quality scores</a:t>
            </a:r>
          </a:p>
          <a:p>
            <a:pPr lvl="1"/>
            <a:r>
              <a:rPr lang="en-US" sz="1800" dirty="0"/>
              <a:t>Sequence contents</a:t>
            </a:r>
          </a:p>
          <a:p>
            <a:pPr lvl="1"/>
            <a:endParaRPr lang="en-US" dirty="0"/>
          </a:p>
          <a:p>
            <a:r>
              <a:rPr lang="en-US" sz="2400" dirty="0"/>
              <a:t>Use Illumina specific quality metrics</a:t>
            </a:r>
          </a:p>
          <a:p>
            <a:pPr lvl="1"/>
            <a:r>
              <a:rPr lang="en-US" sz="1800" dirty="0"/>
              <a:t>PCR amplification</a:t>
            </a:r>
          </a:p>
          <a:p>
            <a:pPr lvl="1"/>
            <a:r>
              <a:rPr lang="en-US" sz="1800" dirty="0"/>
              <a:t>Adapter contamination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166E67C-04C8-0B37-D4F5-E7776BB11F1E}"/>
              </a:ext>
            </a:extLst>
          </p:cNvPr>
          <p:cNvSpPr txBox="1">
            <a:spLocks/>
          </p:cNvSpPr>
          <p:nvPr/>
        </p:nvSpPr>
        <p:spPr>
          <a:xfrm>
            <a:off x="4724400" y="2075551"/>
            <a:ext cx="4038600" cy="3771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Html report</a:t>
            </a:r>
          </a:p>
          <a:p>
            <a:pPr lvl="1"/>
            <a:r>
              <a:rPr lang="en-US" sz="1800" dirty="0"/>
              <a:t>Passed, Warn, Failed assuming diverse library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2400" dirty="0"/>
              <a:t>Can be run as an application with GUI using a laptop</a:t>
            </a:r>
          </a:p>
          <a:p>
            <a:pPr lvl="1"/>
            <a:r>
              <a:rPr lang="en-US" sz="1800" dirty="0"/>
              <a:t>http://</a:t>
            </a:r>
            <a:r>
              <a:rPr lang="en-US" sz="1800" dirty="0" err="1"/>
              <a:t>www.youtube.com</a:t>
            </a:r>
            <a:r>
              <a:rPr lang="en-US" sz="1800" dirty="0"/>
              <a:t>/</a:t>
            </a:r>
            <a:r>
              <a:rPr lang="en-US" sz="1800" dirty="0" err="1"/>
              <a:t>watch?v</a:t>
            </a:r>
            <a:r>
              <a:rPr lang="en-US" sz="1800" dirty="0"/>
              <a:t>=bz93ReOv87Y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972CB-56CC-B9C9-C3ED-F3244DD3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63" y="5246369"/>
            <a:ext cx="2676698" cy="6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7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4EF493-9105-D774-50CD-372E9011888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/>
              <a:t>FASTQC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DA37A-638D-F959-4DC8-F3D96501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6" y="2010515"/>
            <a:ext cx="4705293" cy="2133920"/>
          </a:xfrm>
          <a:prstGeom prst="rect">
            <a:avLst/>
          </a:prstGeom>
        </p:spPr>
      </p:pic>
      <p:graphicFrame>
        <p:nvGraphicFramePr>
          <p:cNvPr id="9" name="Table 38">
            <a:extLst>
              <a:ext uri="{FF2B5EF4-FFF2-40B4-BE49-F238E27FC236}">
                <a16:creationId xmlns:a16="http://schemas.microsoft.com/office/drawing/2014/main" id="{B7C10766-457D-2076-61EA-E5F4E6A97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33750"/>
              </p:ext>
            </p:extLst>
          </p:nvPr>
        </p:nvGraphicFramePr>
        <p:xfrm>
          <a:off x="4150465" y="4698433"/>
          <a:ext cx="46706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115">
                  <a:extLst>
                    <a:ext uri="{9D8B030D-6E8A-4147-A177-3AD203B41FA5}">
                      <a16:colId xmlns:a16="http://schemas.microsoft.com/office/drawing/2014/main" val="2653937703"/>
                    </a:ext>
                  </a:extLst>
                </a:gridCol>
                <a:gridCol w="1742521">
                  <a:extLst>
                    <a:ext uri="{9D8B030D-6E8A-4147-A177-3AD203B41FA5}">
                      <a16:colId xmlns:a16="http://schemas.microsoft.com/office/drawing/2014/main" val="4200579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/>
                        <a:t>NGS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/>
                        <a:t>NGS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6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16S 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100K – 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0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Shotgun metagenomic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50-100M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8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Shotgun metatranscriptomic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30-60M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341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3EB3963-10B7-C7DD-247B-8405A9E82C7F}"/>
              </a:ext>
            </a:extLst>
          </p:cNvPr>
          <p:cNvSpPr txBox="1"/>
          <p:nvPr/>
        </p:nvSpPr>
        <p:spPr>
          <a:xfrm>
            <a:off x="5325369" y="2470804"/>
            <a:ext cx="252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Do I have enough data?</a:t>
            </a:r>
          </a:p>
        </p:txBody>
      </p:sp>
    </p:spTree>
    <p:extLst>
      <p:ext uri="{BB962C8B-B14F-4D97-AF65-F5344CB8AC3E}">
        <p14:creationId xmlns:p14="http://schemas.microsoft.com/office/powerpoint/2010/main" val="331730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57261-8E10-E94F-B814-13DF62937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411" y="1410991"/>
            <a:ext cx="7434937" cy="42760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C9C1E-F069-4DE2-97E1-3D6372E71E9D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spc="-135" dirty="0" err="1"/>
              <a:t>Phred</a:t>
            </a:r>
            <a:r>
              <a:rPr lang="en-GB" sz="2800" spc="-225" dirty="0"/>
              <a:t> </a:t>
            </a:r>
            <a:r>
              <a:rPr lang="en-GB" sz="2800" spc="-122" dirty="0"/>
              <a:t>scores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983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reSeq NGS Library Preparation Kit | OGT">
            <a:extLst>
              <a:ext uri="{FF2B5EF4-FFF2-40B4-BE49-F238E27FC236}">
                <a16:creationId xmlns:a16="http://schemas.microsoft.com/office/drawing/2014/main" id="{7D433468-A194-4B40-A916-05833D34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" y="2541955"/>
            <a:ext cx="4190621" cy="25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metatranscriptomics">
            <a:extLst>
              <a:ext uri="{FF2B5EF4-FFF2-40B4-BE49-F238E27FC236}">
                <a16:creationId xmlns:a16="http://schemas.microsoft.com/office/drawing/2014/main" id="{B4FD7BFC-6A33-7745-A4B3-F6F8F0DF2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5"/>
          <a:stretch/>
        </p:blipFill>
        <p:spPr bwMode="auto">
          <a:xfrm>
            <a:off x="4451236" y="2359065"/>
            <a:ext cx="4289822" cy="325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093551-F24E-2657-1E63-A4EAD1479D7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Sequence quality histograms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056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EDA5A-1FFA-BA4C-9CBE-B8A53A93D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99" y="1905003"/>
            <a:ext cx="5231876" cy="22563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90793-E3B7-FC44-8CD8-325EE32F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5575"/>
            <a:ext cx="4400549" cy="27527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E064C6-CEDC-964A-4903-0EAE948E9363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Sequence duplication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74449-C7A3-5B3F-F8E2-1DFC8557FFA7}"/>
              </a:ext>
            </a:extLst>
          </p:cNvPr>
          <p:cNvSpPr txBox="1"/>
          <p:nvPr/>
        </p:nvSpPr>
        <p:spPr>
          <a:xfrm>
            <a:off x="6289609" y="25709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MultiQC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BBF68-CCF3-EB41-31B2-EF19866AF113}"/>
              </a:ext>
            </a:extLst>
          </p:cNvPr>
          <p:cNvSpPr txBox="1"/>
          <p:nvPr/>
        </p:nvSpPr>
        <p:spPr>
          <a:xfrm>
            <a:off x="1627121" y="5167301"/>
            <a:ext cx="83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FastQC</a:t>
            </a:r>
          </a:p>
        </p:txBody>
      </p:sp>
    </p:spTree>
    <p:extLst>
      <p:ext uri="{BB962C8B-B14F-4D97-AF65-F5344CB8AC3E}">
        <p14:creationId xmlns:p14="http://schemas.microsoft.com/office/powerpoint/2010/main" val="23365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39E9C4-1C73-8142-BE51-EC011BB1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118402"/>
            <a:ext cx="7049451" cy="47395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99D5F-C7E6-B64F-A80A-2623BBAE5FAF}"/>
              </a:ext>
            </a:extLst>
          </p:cNvPr>
          <p:cNvSpPr txBox="1"/>
          <p:nvPr/>
        </p:nvSpPr>
        <p:spPr>
          <a:xfrm>
            <a:off x="620076" y="2014290"/>
            <a:ext cx="247128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latin typeface="arial" panose="020B0604020202020204" pitchFamily="34" charset="0"/>
              </a:rPr>
              <a:t>Bacterial genomic GC content varies from </a:t>
            </a:r>
            <a:r>
              <a:rPr lang="en-GB" sz="1350" b="1" dirty="0">
                <a:latin typeface="arial" panose="020B0604020202020204" pitchFamily="34" charset="0"/>
              </a:rPr>
              <a:t>less than 15% to more than 75%</a:t>
            </a:r>
            <a:endParaRPr lang="en-CH" sz="135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DB19BE-71C2-65C9-B831-61BFC72D7B9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GC content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2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omputer, table, keyboard&#10;&#10;Description automatically generated">
            <a:extLst>
              <a:ext uri="{FF2B5EF4-FFF2-40B4-BE49-F238E27FC236}">
                <a16:creationId xmlns:a16="http://schemas.microsoft.com/office/drawing/2014/main" id="{43C7F044-1CAD-2943-9FC4-4B66115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" y="1200150"/>
            <a:ext cx="9040835" cy="50863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3E05-467C-EC45-8182-F51B792F5B91}"/>
              </a:ext>
            </a:extLst>
          </p:cNvPr>
          <p:cNvSpPr txBox="1"/>
          <p:nvPr/>
        </p:nvSpPr>
        <p:spPr>
          <a:xfrm>
            <a:off x="7171059" y="6435939"/>
            <a:ext cx="22179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900" dirty="0"/>
              <a:t>https://merenlab.org/momics/</a:t>
            </a:r>
          </a:p>
        </p:txBody>
      </p:sp>
    </p:spTree>
    <p:extLst>
      <p:ext uri="{BB962C8B-B14F-4D97-AF65-F5344CB8AC3E}">
        <p14:creationId xmlns:p14="http://schemas.microsoft.com/office/powerpoint/2010/main" val="839611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FD7A0964-F3E1-6B42-A12D-0FC3F1698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b="4216"/>
          <a:stretch/>
        </p:blipFill>
        <p:spPr>
          <a:xfrm>
            <a:off x="216209" y="2502183"/>
            <a:ext cx="6741817" cy="3549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4854F0-25F5-D647-9EAA-FF1CF9E992F7}"/>
              </a:ext>
            </a:extLst>
          </p:cNvPr>
          <p:cNvSpPr/>
          <p:nvPr/>
        </p:nvSpPr>
        <p:spPr bwMode="auto">
          <a:xfrm>
            <a:off x="5586112" y="2579458"/>
            <a:ext cx="2319087" cy="1353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1485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90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D3787-F9EE-DD4C-AD8B-F1D467DD7387}"/>
              </a:ext>
            </a:extLst>
          </p:cNvPr>
          <p:cNvSpPr/>
          <p:nvPr/>
        </p:nvSpPr>
        <p:spPr bwMode="auto">
          <a:xfrm>
            <a:off x="7905199" y="2579458"/>
            <a:ext cx="273719" cy="13535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1485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90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C9607-6574-2B4F-BBC2-802DCC647DA7}"/>
              </a:ext>
            </a:extLst>
          </p:cNvPr>
          <p:cNvSpPr/>
          <p:nvPr/>
        </p:nvSpPr>
        <p:spPr bwMode="auto">
          <a:xfrm>
            <a:off x="5316526" y="2579457"/>
            <a:ext cx="273719" cy="13535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1485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90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8462E6-73A2-3A48-9AA4-267AD67C9E1D}"/>
              </a:ext>
            </a:extLst>
          </p:cNvPr>
          <p:cNvCxnSpPr/>
          <p:nvPr/>
        </p:nvCxnSpPr>
        <p:spPr bwMode="auto">
          <a:xfrm>
            <a:off x="5586112" y="2498245"/>
            <a:ext cx="23190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A64CA6-CE23-8B4F-B44F-12618184EE38}"/>
              </a:ext>
            </a:extLst>
          </p:cNvPr>
          <p:cNvCxnSpPr>
            <a:cxnSpLocks/>
          </p:cNvCxnSpPr>
          <p:nvPr/>
        </p:nvCxnSpPr>
        <p:spPr bwMode="auto">
          <a:xfrm>
            <a:off x="7923247" y="2495233"/>
            <a:ext cx="2135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23BC38-6C97-7648-81EB-425B6C208310}"/>
              </a:ext>
            </a:extLst>
          </p:cNvPr>
          <p:cNvGrpSpPr/>
          <p:nvPr/>
        </p:nvGrpSpPr>
        <p:grpSpPr>
          <a:xfrm rot="10800000">
            <a:off x="5354503" y="2820080"/>
            <a:ext cx="2550696" cy="3012"/>
            <a:chOff x="8526379" y="2145627"/>
            <a:chExt cx="3400928" cy="401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F0D3CB-9EE4-914C-A972-458F0433E0CC}"/>
                </a:ext>
              </a:extLst>
            </p:cNvPr>
            <p:cNvCxnSpPr/>
            <p:nvPr/>
          </p:nvCxnSpPr>
          <p:spPr bwMode="auto">
            <a:xfrm>
              <a:off x="8526379" y="2149643"/>
              <a:ext cx="30921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C031D3-AB0C-6546-B9E4-5F5B80A501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42559" y="2145627"/>
              <a:ext cx="28474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69BE0-EEA4-7542-86C3-C4420BAC638B}"/>
              </a:ext>
            </a:extLst>
          </p:cNvPr>
          <p:cNvCxnSpPr/>
          <p:nvPr/>
        </p:nvCxnSpPr>
        <p:spPr bwMode="auto">
          <a:xfrm>
            <a:off x="5424814" y="2495233"/>
            <a:ext cx="2515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75464B-66A0-9C40-A809-58D714BB487C}"/>
              </a:ext>
            </a:extLst>
          </p:cNvPr>
          <p:cNvCxnSpPr>
            <a:cxnSpLocks/>
          </p:cNvCxnSpPr>
          <p:nvPr/>
        </p:nvCxnSpPr>
        <p:spPr bwMode="auto">
          <a:xfrm flipH="1">
            <a:off x="7852936" y="2820080"/>
            <a:ext cx="2357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6D457A-B461-2449-98A4-10B3212F108D}"/>
              </a:ext>
            </a:extLst>
          </p:cNvPr>
          <p:cNvSpPr txBox="1"/>
          <p:nvPr/>
        </p:nvSpPr>
        <p:spPr>
          <a:xfrm>
            <a:off x="5094951" y="4604697"/>
            <a:ext cx="372615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AutoNum type="arabicParenR"/>
            </a:pPr>
            <a:r>
              <a:rPr lang="en-GB" sz="1350" dirty="0">
                <a:latin typeface="ArialMT"/>
              </a:rPr>
              <a:t>If the inserted DNA/RNA fragment is too short, the read will contain part of the adapter</a:t>
            </a:r>
          </a:p>
          <a:p>
            <a:r>
              <a:rPr lang="en-GB" sz="1350" dirty="0">
                <a:latin typeface="ArialMT"/>
              </a:rPr>
              <a:t> </a:t>
            </a:r>
            <a:endParaRPr lang="en-GB" sz="1350" dirty="0"/>
          </a:p>
          <a:p>
            <a:r>
              <a:rPr lang="en-GB" sz="1350" dirty="0">
                <a:latin typeface="ArialMT"/>
              </a:rPr>
              <a:t>2) Adapter trimming can be challenging if </a:t>
            </a:r>
            <a:endParaRPr lang="en-GB" sz="135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350" dirty="0">
                <a:latin typeface="ArialMT"/>
              </a:rPr>
              <a:t>if the insert is 90 – 100 bases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50" dirty="0">
                <a:latin typeface="ArialMT"/>
              </a:rPr>
              <a:t>if the read has many sequencing errors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C6C875-F85E-844D-B561-BA8A7BFB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86" y="2826130"/>
            <a:ext cx="2649393" cy="8575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F8B6B8-0303-7176-920C-1F9D7A6FF836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Adapter contamination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81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54606-B7CD-C445-8CF1-7F08464A7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470" y="1943100"/>
            <a:ext cx="7124235" cy="477955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F22EF0-E40D-1966-FB9F-D85276677145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Adapter contamination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494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FBEB-EB6B-C643-B06E-577C7D87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87A0AA8-89F7-1743-AC88-E62EFE5E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/>
          <a:stretch/>
        </p:blipFill>
        <p:spPr>
          <a:xfrm>
            <a:off x="220717" y="2037189"/>
            <a:ext cx="8702566" cy="4452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F9E24-674A-5747-BFA2-7DA08FFE1A00}"/>
              </a:ext>
            </a:extLst>
          </p:cNvPr>
          <p:cNvSpPr txBox="1"/>
          <p:nvPr/>
        </p:nvSpPr>
        <p:spPr>
          <a:xfrm>
            <a:off x="2575453" y="3598127"/>
            <a:ext cx="1171322" cy="4385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25" dirty="0">
                <a:ln>
                  <a:solidFill>
                    <a:srgbClr val="FF0000"/>
                  </a:solidFill>
                </a:ln>
              </a:rPr>
              <a:t>Mapping to human genome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004B8-1C47-DF4C-9A24-4CBAA84B62C7}"/>
              </a:ext>
            </a:extLst>
          </p:cNvPr>
          <p:cNvSpPr txBox="1"/>
          <p:nvPr/>
        </p:nvSpPr>
        <p:spPr>
          <a:xfrm>
            <a:off x="2047146" y="4389739"/>
            <a:ext cx="1568256" cy="6117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25" dirty="0">
                <a:ln>
                  <a:solidFill>
                    <a:srgbClr val="FF0000"/>
                  </a:solidFill>
                </a:ln>
              </a:rPr>
              <a:t>Mapping to environmental/host genomes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2F757-9978-AA41-A016-01899809F0F8}"/>
              </a:ext>
            </a:extLst>
          </p:cNvPr>
          <p:cNvSpPr txBox="1"/>
          <p:nvPr/>
        </p:nvSpPr>
        <p:spPr>
          <a:xfrm>
            <a:off x="2533816" y="5247932"/>
            <a:ext cx="1254596" cy="2654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25" dirty="0">
                <a:ln>
                  <a:solidFill>
                    <a:srgbClr val="FF0000"/>
                  </a:solidFill>
                </a:ln>
              </a:rPr>
              <a:t>Negative controls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03BD-7C78-B642-BB60-AB3C598F8C6C}"/>
              </a:ext>
            </a:extLst>
          </p:cNvPr>
          <p:cNvSpPr txBox="1"/>
          <p:nvPr/>
        </p:nvSpPr>
        <p:spPr>
          <a:xfrm>
            <a:off x="5693578" y="3598127"/>
            <a:ext cx="1254596" cy="6117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25" dirty="0">
                <a:ln>
                  <a:solidFill>
                    <a:srgbClr val="FF0000"/>
                  </a:solidFill>
                </a:ln>
              </a:rPr>
              <a:t>Remove sequencing artifacts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0742EE-C6BA-A541-9846-B69B34A2AB88}"/>
              </a:ext>
            </a:extLst>
          </p:cNvPr>
          <p:cNvSpPr txBox="1">
            <a:spLocks/>
          </p:cNvSpPr>
          <p:nvPr/>
        </p:nvSpPr>
        <p:spPr>
          <a:xfrm>
            <a:off x="593200" y="1242955"/>
            <a:ext cx="4172564" cy="37285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300" dirty="0"/>
              <a:t>Sources of contamination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8CC64D-E660-68A5-EF09-5708DEEF74E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Sources of contamination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94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1">
            <a:extLst>
              <a:ext uri="{FF2B5EF4-FFF2-40B4-BE49-F238E27FC236}">
                <a16:creationId xmlns:a16="http://schemas.microsoft.com/office/drawing/2014/main" id="{55CEEB86-6400-3E40-8744-489E0FA24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r="51380" b="52337"/>
          <a:stretch/>
        </p:blipFill>
        <p:spPr bwMode="auto">
          <a:xfrm>
            <a:off x="3385415" y="1926733"/>
            <a:ext cx="5272810" cy="48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896CA3-2A4D-224C-8E02-2A2B3647265F}"/>
              </a:ext>
            </a:extLst>
          </p:cNvPr>
          <p:cNvSpPr/>
          <p:nvPr/>
        </p:nvSpPr>
        <p:spPr>
          <a:xfrm>
            <a:off x="103891" y="6158578"/>
            <a:ext cx="35965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222222"/>
                </a:solidFill>
                <a:latin typeface="-apple-system"/>
              </a:rPr>
              <a:t>de </a:t>
            </a:r>
            <a:r>
              <a:rPr lang="en-GB" sz="1050" dirty="0" err="1">
                <a:solidFill>
                  <a:srgbClr val="222222"/>
                </a:solidFill>
                <a:latin typeface="-apple-system"/>
              </a:rPr>
              <a:t>Goffau</a:t>
            </a:r>
            <a:r>
              <a:rPr lang="en-GB" sz="1050" dirty="0">
                <a:solidFill>
                  <a:srgbClr val="222222"/>
                </a:solidFill>
                <a:latin typeface="-apple-system"/>
              </a:rPr>
              <a:t>, M.C., Lager, S., Salter, S.J. </a:t>
            </a:r>
            <a:r>
              <a:rPr lang="en-GB" sz="1050" i="1" dirty="0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GB" sz="1050" dirty="0">
                <a:solidFill>
                  <a:srgbClr val="222222"/>
                </a:solidFill>
                <a:latin typeface="-apple-system"/>
              </a:rPr>
              <a:t> Recognizing the reagent microbiome. </a:t>
            </a:r>
            <a:r>
              <a:rPr lang="en-GB" sz="1050" i="1" dirty="0">
                <a:solidFill>
                  <a:srgbClr val="222222"/>
                </a:solidFill>
                <a:latin typeface="-apple-system"/>
              </a:rPr>
              <a:t>Nat </a:t>
            </a:r>
            <a:r>
              <a:rPr lang="en-GB" sz="1050" i="1" dirty="0" err="1">
                <a:solidFill>
                  <a:srgbClr val="222222"/>
                </a:solidFill>
                <a:latin typeface="-apple-system"/>
              </a:rPr>
              <a:t>Microbiol</a:t>
            </a:r>
            <a:r>
              <a:rPr lang="en-GB" sz="105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GB" sz="1050" b="1" dirty="0">
                <a:solidFill>
                  <a:srgbClr val="222222"/>
                </a:solidFill>
                <a:latin typeface="-apple-system"/>
              </a:rPr>
              <a:t>3, </a:t>
            </a:r>
            <a:r>
              <a:rPr lang="en-GB" sz="1050" dirty="0">
                <a:solidFill>
                  <a:srgbClr val="222222"/>
                </a:solidFill>
                <a:latin typeface="-apple-system"/>
              </a:rPr>
              <a:t>851–853 (2018). https://</a:t>
            </a:r>
            <a:r>
              <a:rPr lang="en-GB" sz="1050" dirty="0" err="1">
                <a:solidFill>
                  <a:srgbClr val="222222"/>
                </a:solidFill>
                <a:latin typeface="-apple-system"/>
              </a:rPr>
              <a:t>doi.org</a:t>
            </a:r>
            <a:r>
              <a:rPr lang="en-GB" sz="1050" dirty="0">
                <a:solidFill>
                  <a:srgbClr val="222222"/>
                </a:solidFill>
                <a:latin typeface="-apple-system"/>
              </a:rPr>
              <a:t>/10.1038/s41564-018-0202-y</a:t>
            </a:r>
            <a:endParaRPr lang="en-GB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69A1-A271-D5CF-6378-57CF0B94B28F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Batch effects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899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E386-0777-0E48-9472-E1E89570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8"/>
            <a:ext cx="5557838" cy="43457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Sterile sampling environment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Negative controls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What to do with a negative control?</a:t>
            </a:r>
          </a:p>
          <a:p>
            <a:pPr lvl="1">
              <a:lnSpc>
                <a:spcPct val="100000"/>
              </a:lnSpc>
            </a:pPr>
            <a:r>
              <a:rPr lang="en-GB" sz="2000" dirty="0"/>
              <a:t>Check the general microbial content</a:t>
            </a:r>
          </a:p>
          <a:p>
            <a:pPr lvl="1">
              <a:lnSpc>
                <a:spcPct val="100000"/>
              </a:lnSpc>
            </a:pPr>
            <a:r>
              <a:rPr lang="en-GB" sz="2000" dirty="0"/>
              <a:t>Compare with the content of the sample</a:t>
            </a:r>
          </a:p>
          <a:p>
            <a:pPr lvl="1">
              <a:lnSpc>
                <a:spcPct val="100000"/>
              </a:lnSpc>
            </a:pPr>
            <a:r>
              <a:rPr lang="en-GB" sz="2000" dirty="0"/>
              <a:t>Is there anything in the sample/control that doesn’t make sense?</a:t>
            </a:r>
          </a:p>
          <a:p>
            <a:pPr>
              <a:lnSpc>
                <a:spcPct val="100000"/>
              </a:lnSpc>
            </a:pPr>
            <a:r>
              <a:rPr lang="en-CH" sz="2000" dirty="0"/>
              <a:t>Filtering: e.g. reads mapping to human genome or reads mapping to PhiX, reagent contaminants</a:t>
            </a: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21DC64-A607-4985-EC2F-4BECD6A871F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Prevention and filtering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75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BB65-0147-3C4E-82E3-2F0CE53E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37" y="2089242"/>
            <a:ext cx="7764925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/>
              <a:t>PhiX</a:t>
            </a:r>
            <a:endParaRPr lang="en-GB" dirty="0"/>
          </a:p>
          <a:p>
            <a:r>
              <a:rPr lang="en-GB" dirty="0"/>
              <a:t>Bacteriophage with a small genome.</a:t>
            </a:r>
          </a:p>
          <a:p>
            <a:r>
              <a:rPr lang="en-GB" dirty="0"/>
              <a:t>Used as a control during sequencing.</a:t>
            </a:r>
          </a:p>
          <a:p>
            <a:r>
              <a:rPr lang="en-GB" dirty="0"/>
              <a:t>Normally used a low concentrations.</a:t>
            </a:r>
          </a:p>
          <a:p>
            <a:r>
              <a:rPr lang="en-GB" dirty="0"/>
              <a:t>Concentration can be increased for low base diversity samples.</a:t>
            </a:r>
          </a:p>
          <a:p>
            <a:r>
              <a:rPr lang="en-GB" dirty="0"/>
              <a:t>Can appear as contaminants in assemblies.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F8F74-0CCE-A344-960E-2C0FCD27282F}"/>
              </a:ext>
            </a:extLst>
          </p:cNvPr>
          <p:cNvSpPr/>
          <p:nvPr/>
        </p:nvSpPr>
        <p:spPr>
          <a:xfrm>
            <a:off x="6076620" y="6364954"/>
            <a:ext cx="306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ff2"/>
              </a:rPr>
              <a:t>Mukherjee </a:t>
            </a:r>
            <a:r>
              <a:rPr lang="en-GB" sz="900" dirty="0">
                <a:latin typeface="ff7"/>
              </a:rPr>
              <a:t>et al. Standards in Genomic Sciences </a:t>
            </a:r>
            <a:r>
              <a:rPr lang="en-GB" sz="900" dirty="0">
                <a:latin typeface="ff2"/>
              </a:rPr>
              <a:t>2015, </a:t>
            </a:r>
            <a:r>
              <a:rPr lang="en-GB" sz="900" dirty="0">
                <a:latin typeface="ff1"/>
              </a:rPr>
              <a:t>10</a:t>
            </a:r>
            <a:r>
              <a:rPr lang="en-GB" sz="900" dirty="0">
                <a:latin typeface="ff2"/>
              </a:rPr>
              <a:t>:18</a:t>
            </a:r>
          </a:p>
          <a:p>
            <a:r>
              <a:rPr lang="en-GB" sz="900" dirty="0">
                <a:latin typeface="ff2"/>
              </a:rPr>
              <a:t>http://</a:t>
            </a:r>
            <a:r>
              <a:rPr lang="en-GB" sz="900" dirty="0" err="1">
                <a:latin typeface="ff2"/>
              </a:rPr>
              <a:t>www.standardsingenomics.com</a:t>
            </a:r>
            <a:r>
              <a:rPr lang="en-GB" sz="900" dirty="0">
                <a:latin typeface="ff2"/>
              </a:rPr>
              <a:t>/content/10/1/18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4A2EB-A7FC-95C1-A9F2-98A2AAB52DE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Sequencing Artifacts – calibration/controls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7479684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F614B-76C1-3642-8A5B-28385E45B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63" y="2124577"/>
            <a:ext cx="8923711" cy="11058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6AE22-D757-5846-9F68-1A70BB4A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3" y="3548733"/>
            <a:ext cx="3032002" cy="2298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8CA2A-2562-864E-96FA-60D7D4AA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999" y="3548734"/>
            <a:ext cx="3032002" cy="2298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E58D3E-82E6-A946-AFD6-A2B98E23E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234" y="3548735"/>
            <a:ext cx="3032000" cy="22984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5556A9-5BA7-3C45-B06C-18384CCD2BE2}"/>
              </a:ext>
            </a:extLst>
          </p:cNvPr>
          <p:cNvSpPr/>
          <p:nvPr/>
        </p:nvSpPr>
        <p:spPr>
          <a:xfrm>
            <a:off x="3203644" y="6165503"/>
            <a:ext cx="2736711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Not so good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96B96E-7302-5191-BF1F-775F4066C621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PacBio Run metrics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8607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BFCA3-F6C0-7B47-BC88-F75DCC74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01" y="2034007"/>
            <a:ext cx="8651197" cy="1449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78691-58DC-B747-8257-F31AB545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3" y="3804159"/>
            <a:ext cx="3089173" cy="2310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97F5D-94A1-1742-BA5B-3D031B17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413" y="3804161"/>
            <a:ext cx="3089173" cy="2310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D1585-88B4-1C46-A83A-BF7ED98F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86" y="3804161"/>
            <a:ext cx="2942312" cy="220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A239D7-97CF-BC42-B239-1B9BB73764FA}"/>
              </a:ext>
            </a:extLst>
          </p:cNvPr>
          <p:cNvSpPr/>
          <p:nvPr/>
        </p:nvSpPr>
        <p:spPr>
          <a:xfrm>
            <a:off x="3169517" y="6165503"/>
            <a:ext cx="2648707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GB" sz="405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Pretty</a:t>
            </a:r>
            <a:r>
              <a:rPr lang="en-GB" sz="405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405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good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FE442C-B319-07B8-F440-20C13E609E8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PacBio Run metrics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463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A315-94D7-4A49-95E8-8AA60276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0" y="2469537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• Too few active channels </a:t>
            </a:r>
          </a:p>
          <a:p>
            <a:pPr marL="0" indent="0">
              <a:buNone/>
            </a:pPr>
            <a:r>
              <a:rPr lang="en-GB" dirty="0"/>
              <a:t>–  Flow cell defect </a:t>
            </a:r>
          </a:p>
          <a:p>
            <a:pPr marL="0" indent="0">
              <a:buNone/>
            </a:pPr>
            <a:r>
              <a:rPr lang="en-GB" dirty="0"/>
              <a:t>–  loading error etc </a:t>
            </a:r>
          </a:p>
          <a:p>
            <a:pPr marL="0" indent="0">
              <a:buNone/>
            </a:pPr>
            <a:r>
              <a:rPr lang="en-GB" dirty="0"/>
              <a:t>–  Lower yield </a:t>
            </a:r>
          </a:p>
          <a:p>
            <a:endParaRPr lang="en-CH" dirty="0"/>
          </a:p>
        </p:txBody>
      </p:sp>
      <p:pic>
        <p:nvPicPr>
          <p:cNvPr id="1026" name="Picture 2" descr="Beer DNA sequencing | Street Science Community">
            <a:extLst>
              <a:ext uri="{FF2B5EF4-FFF2-40B4-BE49-F238E27FC236}">
                <a16:creationId xmlns:a16="http://schemas.microsoft.com/office/drawing/2014/main" id="{E5E3748F-B733-0D4A-9B85-61A2A4E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36376"/>
            <a:ext cx="4197074" cy="38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405FEE-E444-D092-F734-9BADEA72B7BA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ONT Run metrics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589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08381-3663-4347-AE34-7CB32417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231" y="1940742"/>
            <a:ext cx="8006713" cy="437809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446C9E-F8F3-8E4D-4DA0-67B0BAB24A48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ONT Run metrics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339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3747CF-4AAB-2F47-AB4E-CCB08417D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332002"/>
              </p:ext>
            </p:extLst>
          </p:nvPr>
        </p:nvGraphicFramePr>
        <p:xfrm>
          <a:off x="628649" y="2323145"/>
          <a:ext cx="8065826" cy="3706182"/>
        </p:xfrm>
        <a:graphic>
          <a:graphicData uri="http://schemas.openxmlformats.org/drawingml/2006/table">
            <a:tbl>
              <a:tblPr/>
              <a:tblGrid>
                <a:gridCol w="2192457">
                  <a:extLst>
                    <a:ext uri="{9D8B030D-6E8A-4147-A177-3AD203B41FA5}">
                      <a16:colId xmlns:a16="http://schemas.microsoft.com/office/drawing/2014/main" val="3335131513"/>
                    </a:ext>
                  </a:extLst>
                </a:gridCol>
                <a:gridCol w="2403657">
                  <a:extLst>
                    <a:ext uri="{9D8B030D-6E8A-4147-A177-3AD203B41FA5}">
                      <a16:colId xmlns:a16="http://schemas.microsoft.com/office/drawing/2014/main" val="1432784878"/>
                    </a:ext>
                  </a:extLst>
                </a:gridCol>
                <a:gridCol w="3469712">
                  <a:extLst>
                    <a:ext uri="{9D8B030D-6E8A-4147-A177-3AD203B41FA5}">
                      <a16:colId xmlns:a16="http://schemas.microsoft.com/office/drawing/2014/main" val="3348813302"/>
                    </a:ext>
                  </a:extLst>
                </a:gridCol>
              </a:tblGrid>
              <a:tr h="332309"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Factors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16S/ITS/18S sequencing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Shotgun Metagenomic Sequencing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45565"/>
                  </a:ext>
                </a:extLst>
              </a:tr>
              <a:tr h="414236"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Cost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~$50 USD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Starting at ~$150 but price will depend on sequencing depth required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2200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Sample preparation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Similar complexity to shotgun sequencing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Similar complexity to 16S rRNA sequencing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37885"/>
                  </a:ext>
                </a:extLst>
              </a:tr>
              <a:tr h="414236"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Functional profiling (profile microbial genes)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No (but ‘predicted’ functional profiling is possible)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Yes (but it only reveals information on functional potential)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73924"/>
                  </a:ext>
                </a:extLst>
              </a:tr>
              <a:tr h="414236"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Taxonomic resolution: Genus, species, strain?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Bacterial genus (sometimes species); dependent on region(s) targeted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Bacterial species (sometimes strains and single nucleotide variants, if sequencing is deep enough)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305586"/>
                  </a:ext>
                </a:extLst>
              </a:tr>
              <a:tr h="225256"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Taxonomic coverage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Bacteria and archaea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All taxa, including viruses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99186"/>
                  </a:ext>
                </a:extLst>
              </a:tr>
              <a:tr h="248965"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Bioinformatics requirements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Beginner to intermediate expertise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Intermediate to advanced expertise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748848"/>
                  </a:ext>
                </a:extLst>
              </a:tr>
              <a:tr h="224548"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Databases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Established, well-curated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Relatively new, still growing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66361"/>
                  </a:ext>
                </a:extLst>
              </a:tr>
              <a:tr h="603924">
                <a:tc>
                  <a:txBody>
                    <a:bodyPr/>
                    <a:lstStyle/>
                    <a:p>
                      <a:pPr fontAlgn="t"/>
                      <a:r>
                        <a:rPr lang="en-GB" sz="1100" b="1">
                          <a:effectLst/>
                        </a:rPr>
                        <a:t>Sensitivity to host DNA contamination</a:t>
                      </a:r>
                      <a:endParaRPr lang="en-GB" sz="110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Low (but PCR success depends on the absence of inhibitors and the presence of a detectable microbiome)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High , varies with sample type (but this can be mitigated by calibrating the sequencing depth)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742708"/>
                  </a:ext>
                </a:extLst>
              </a:tr>
              <a:tr h="603924">
                <a:tc>
                  <a:txBody>
                    <a:bodyPr/>
                    <a:lstStyle/>
                    <a:p>
                      <a:pPr fontAlgn="t"/>
                      <a:r>
                        <a:rPr lang="en-GB" sz="1100" b="1" dirty="0">
                          <a:effectLst/>
                        </a:rPr>
                        <a:t>Bias</a:t>
                      </a:r>
                      <a:endParaRPr lang="en-GB" sz="1100" dirty="0">
                        <a:effectLst/>
                      </a:endParaRP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>
                          <a:effectLst/>
                        </a:rPr>
                        <a:t>Medium to high (retrieved taxonomic composition is dependent on selected primers and targeted variable region)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100" dirty="0">
                          <a:effectLst/>
                        </a:rPr>
                        <a:t>Lower (while metagenomics is “untargeted”, experimental and analytical biases can be introduced at various stages)</a:t>
                      </a:r>
                    </a:p>
                  </a:txBody>
                  <a:tcPr marL="12603" marR="12603" marT="12603" marB="126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559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C499A6-4491-F44D-9120-724EC53901F0}"/>
              </a:ext>
            </a:extLst>
          </p:cNvPr>
          <p:cNvSpPr txBox="1"/>
          <p:nvPr/>
        </p:nvSpPr>
        <p:spPr>
          <a:xfrm>
            <a:off x="5209222" y="6419418"/>
            <a:ext cx="39347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" dirty="0"/>
              <a:t>Taken from: Microbiome Insights Blog</a:t>
            </a:r>
            <a:r>
              <a:rPr lang="en-CH" sz="750" dirty="0"/>
              <a:t>,</a:t>
            </a:r>
            <a:r>
              <a:rPr lang="en-GB" sz="750" dirty="0"/>
              <a:t> Ruairi Robertson, PhD, https://</a:t>
            </a:r>
            <a:r>
              <a:rPr lang="en-GB" sz="750" dirty="0" err="1"/>
              <a:t>blog.microbiomeinsights.com</a:t>
            </a:r>
            <a:r>
              <a:rPr lang="en-GB" sz="750" dirty="0"/>
              <a:t>/16s-rrna-sequencing-vs-shotgun-metagenomic-sequencing#rrna-sequencing-16s</a:t>
            </a:r>
            <a:r>
              <a:rPr lang="en-CH" sz="750" dirty="0"/>
              <a:t> </a:t>
            </a:r>
            <a:endParaRPr lang="en-GB" sz="75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48B855-5EF3-BBB4-2FD8-5A7E547F12E7}"/>
              </a:ext>
            </a:extLst>
          </p:cNvPr>
          <p:cNvSpPr txBox="1">
            <a:spLocks/>
          </p:cNvSpPr>
          <p:nvPr/>
        </p:nvSpPr>
        <p:spPr>
          <a:xfrm>
            <a:off x="493452" y="1039079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16S vs Shotgun Metagenomic Sequencing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1502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A0F48-C81B-5747-93AA-B6380904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7" y="2010825"/>
            <a:ext cx="8354694" cy="44899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327B94-BF6D-0736-ED8C-8FF2BF36F41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ONT Run metrics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339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2EB-A7FC-95C1-A9F2-98A2AAB52DE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Long read quality control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194176-0371-5098-2D22-EC32C51B3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6" y="1843006"/>
            <a:ext cx="8229600" cy="4004181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Not only fastq files, but also raw data</a:t>
            </a:r>
          </a:p>
          <a:p>
            <a:pPr lvl="1"/>
            <a:r>
              <a:rPr lang="en-US" sz="2000" dirty="0"/>
              <a:t>Platform specific quality metrices </a:t>
            </a:r>
            <a:r>
              <a:rPr lang="en-US" dirty="0"/>
              <a:t>(Supp.)  </a:t>
            </a:r>
          </a:p>
          <a:p>
            <a:endParaRPr lang="en-US" dirty="0"/>
          </a:p>
          <a:p>
            <a:r>
              <a:rPr lang="en-US" dirty="0"/>
              <a:t>Not all metrices in fastqc can be meaningfully applied to long reads</a:t>
            </a:r>
          </a:p>
          <a:p>
            <a:pPr lvl="1"/>
            <a:r>
              <a:rPr lang="en-US" dirty="0"/>
              <a:t>NanoPlot</a:t>
            </a:r>
          </a:p>
          <a:p>
            <a:endParaRPr lang="en-US" dirty="0"/>
          </a:p>
          <a:p>
            <a:r>
              <a:rPr lang="en-US" dirty="0"/>
              <a:t>Not all fastq manipulation tools can work with long read fastq</a:t>
            </a:r>
          </a:p>
          <a:p>
            <a:pPr lvl="1"/>
            <a:r>
              <a:rPr lang="en-US" dirty="0"/>
              <a:t>PacBio/ONT specific data processing tools</a:t>
            </a:r>
          </a:p>
          <a:p>
            <a:endParaRPr lang="en-US" dirty="0"/>
          </a:p>
          <a:p>
            <a:r>
              <a:rPr lang="en-US" dirty="0"/>
              <a:t>Aligners are more tolerant to low quality data</a:t>
            </a:r>
          </a:p>
        </p:txBody>
      </p:sp>
    </p:spTree>
    <p:extLst>
      <p:ext uri="{BB962C8B-B14F-4D97-AF65-F5344CB8AC3E}">
        <p14:creationId xmlns:p14="http://schemas.microsoft.com/office/powerpoint/2010/main" val="3102986801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2EB-A7FC-95C1-A9F2-98A2AAB52DE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 err="1"/>
              <a:t>NanoPlot</a:t>
            </a:r>
            <a:endParaRPr lang="en-US" sz="2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2EA27A-811F-6A6A-AAA6-FF29EE80A360}"/>
              </a:ext>
            </a:extLst>
          </p:cNvPr>
          <p:cNvSpPr txBox="1">
            <a:spLocks/>
          </p:cNvSpPr>
          <p:nvPr/>
        </p:nvSpPr>
        <p:spPr>
          <a:xfrm>
            <a:off x="417324" y="2453457"/>
            <a:ext cx="4040188" cy="53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2400" dirty="0"/>
              <a:t>Read length histogram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DE600850-86BA-7B95-B9C5-CE698044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24" y="3801843"/>
            <a:ext cx="4040188" cy="166303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013E869-2BA8-0213-F4F1-27B3CAEED933}"/>
              </a:ext>
            </a:extLst>
          </p:cNvPr>
          <p:cNvSpPr txBox="1">
            <a:spLocks/>
          </p:cNvSpPr>
          <p:nvPr/>
        </p:nvSpPr>
        <p:spPr>
          <a:xfrm>
            <a:off x="4605150" y="2453457"/>
            <a:ext cx="4041775" cy="53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2400" dirty="0"/>
              <a:t>Weighted length histogram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73FA130-C012-E8AE-992C-9545DF6A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26" y="3783694"/>
            <a:ext cx="4041775" cy="1681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A24151-E258-1ADF-9A7B-091265B2B965}"/>
              </a:ext>
            </a:extLst>
          </p:cNvPr>
          <p:cNvSpPr txBox="1"/>
          <p:nvPr/>
        </p:nvSpPr>
        <p:spPr>
          <a:xfrm>
            <a:off x="578433" y="3035737"/>
            <a:ext cx="370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rgbClr val="0F83FF"/>
              </a:buClr>
              <a:buFont typeface="Arial"/>
              <a:buChar char="•"/>
            </a:pPr>
            <a:r>
              <a:rPr lang="en-CH" sz="2000"/>
              <a:t>Number of reads per length bin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A3743-7C8D-1CCD-B333-DB289EF3CF8D}"/>
              </a:ext>
            </a:extLst>
          </p:cNvPr>
          <p:cNvSpPr txBox="1"/>
          <p:nvPr/>
        </p:nvSpPr>
        <p:spPr>
          <a:xfrm>
            <a:off x="4870927" y="3035737"/>
            <a:ext cx="377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rgbClr val="0F83FF"/>
              </a:buClr>
              <a:buFont typeface="Arial"/>
              <a:buChar char="•"/>
            </a:pPr>
            <a:r>
              <a:rPr lang="en-CH" sz="2000" dirty="0"/>
              <a:t>Number of bases per length bin</a:t>
            </a:r>
          </a:p>
          <a:p>
            <a:pPr marL="176213" indent="-176213">
              <a:buClr>
                <a:srgbClr val="0F83FF"/>
              </a:buClr>
              <a:buFont typeface="Arial"/>
              <a:buChar char="•"/>
            </a:pPr>
            <a:r>
              <a:rPr lang="en-CH" sz="2000" dirty="0"/>
              <a:t>Longer reads weighted more</a:t>
            </a:r>
          </a:p>
        </p:txBody>
      </p:sp>
    </p:spTree>
    <p:extLst>
      <p:ext uri="{BB962C8B-B14F-4D97-AF65-F5344CB8AC3E}">
        <p14:creationId xmlns:p14="http://schemas.microsoft.com/office/powerpoint/2010/main" val="916600085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2EB-A7FC-95C1-A9F2-98A2AAB52DEE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 err="1"/>
              <a:t>NanoPlot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A88A-AD22-3241-086F-7E8887BBB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076" y="2218404"/>
            <a:ext cx="4038600" cy="3771636"/>
          </a:xfrm>
        </p:spPr>
        <p:txBody>
          <a:bodyPr/>
          <a:lstStyle/>
          <a:p>
            <a:r>
              <a:rPr lang="en-GB" sz="2400" b="0" i="0" dirty="0">
                <a:solidFill>
                  <a:srgbClr val="292B2C"/>
                </a:solidFill>
                <a:effectLst/>
                <a:latin typeface="Atkinson Hyperlegible"/>
              </a:rPr>
              <a:t>Read length </a:t>
            </a:r>
            <a:r>
              <a:rPr lang="en-GB" sz="2400" b="0" i="1" dirty="0">
                <a:solidFill>
                  <a:srgbClr val="292B2C"/>
                </a:solidFill>
                <a:effectLst/>
                <a:latin typeface="Atkinson Hyperlegible"/>
              </a:rPr>
              <a:t>vs</a:t>
            </a:r>
            <a:r>
              <a:rPr lang="en-GB" sz="2400" b="0" i="0" dirty="0">
                <a:solidFill>
                  <a:srgbClr val="292B2C"/>
                </a:solidFill>
                <a:effectLst/>
                <a:latin typeface="Atkinson Hyperlegible"/>
              </a:rPr>
              <a:t> quality score</a:t>
            </a:r>
          </a:p>
          <a:p>
            <a:pPr lvl="1"/>
            <a:endParaRPr lang="en-GB" sz="2000" b="0" i="0" dirty="0">
              <a:solidFill>
                <a:srgbClr val="292B2C"/>
              </a:solidFill>
              <a:effectLst/>
              <a:latin typeface="Atkinson Hyperlegible"/>
            </a:endParaRPr>
          </a:p>
          <a:p>
            <a:pPr lvl="1"/>
            <a:r>
              <a:rPr lang="en-GB" sz="2000" b="0" i="0" dirty="0">
                <a:solidFill>
                  <a:srgbClr val="292B2C"/>
                </a:solidFill>
                <a:effectLst/>
                <a:latin typeface="Atkinson Hyperlegible"/>
              </a:rPr>
              <a:t>2D visualisation of quality scores according to reads length</a:t>
            </a:r>
          </a:p>
          <a:p>
            <a:pPr lvl="1"/>
            <a:endParaRPr lang="en-GB" sz="2000" b="0" i="0" dirty="0">
              <a:solidFill>
                <a:srgbClr val="292B2C"/>
              </a:solidFill>
              <a:effectLst/>
              <a:latin typeface="Atkinson Hyperlegible"/>
            </a:endParaRPr>
          </a:p>
          <a:p>
            <a:pPr lvl="1"/>
            <a:r>
              <a:rPr lang="en-GB" sz="2000" b="0" i="0" dirty="0">
                <a:solidFill>
                  <a:srgbClr val="292B2C"/>
                </a:solidFill>
                <a:effectLst/>
                <a:latin typeface="Atkinson Hyperlegible"/>
              </a:rPr>
              <a:t>Each dot represents a read</a:t>
            </a:r>
            <a:endParaRPr lang="en-GB" sz="2000" dirty="0">
              <a:solidFill>
                <a:srgbClr val="292B2C"/>
              </a:solidFill>
              <a:latin typeface="Atkinson Hyperlegible"/>
            </a:endParaRPr>
          </a:p>
          <a:p>
            <a:endParaRPr lang="en-CH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D9CB051-0FED-A9FE-C2AD-161EC4BE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45" y="2218404"/>
            <a:ext cx="355766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2285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720B-4CA4-A84C-943A-4BE9B397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997074"/>
            <a:ext cx="8201025" cy="45894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H" dirty="0"/>
              <a:t>Do it yourself tools:</a:t>
            </a:r>
          </a:p>
          <a:p>
            <a:pPr lvl="1"/>
            <a:r>
              <a:rPr lang="en-CH" dirty="0"/>
              <a:t>FastQC/MultiQC  - quality control, visualisation of metrics from Illumina reads</a:t>
            </a:r>
          </a:p>
          <a:p>
            <a:pPr lvl="1"/>
            <a:r>
              <a:rPr lang="en-CH" dirty="0"/>
              <a:t>Fastqscreen – contamination assessment from Illumina reads</a:t>
            </a:r>
          </a:p>
          <a:p>
            <a:pPr lvl="1"/>
            <a:r>
              <a:rPr lang="en-CH" dirty="0"/>
              <a:t>Kraken – contamination assessment from raw reads</a:t>
            </a:r>
          </a:p>
          <a:p>
            <a:pPr lvl="1"/>
            <a:r>
              <a:rPr lang="en-CH" dirty="0"/>
              <a:t>Blast (command line) + Megan  - contamination from raw reads</a:t>
            </a:r>
          </a:p>
          <a:p>
            <a:pPr lvl="1"/>
            <a:r>
              <a:rPr lang="en-CH" dirty="0"/>
              <a:t>Trimmomatic – trimming of adapter sequences</a:t>
            </a:r>
          </a:p>
          <a:p>
            <a:pPr lvl="1"/>
            <a:r>
              <a:rPr lang="en-CH" dirty="0"/>
              <a:t>Prinseq – removal of duplicates</a:t>
            </a:r>
          </a:p>
          <a:p>
            <a:pPr lvl="1"/>
            <a:r>
              <a:rPr lang="en-CH" dirty="0"/>
              <a:t>Picard tools – quality control, filtering options</a:t>
            </a:r>
          </a:p>
          <a:p>
            <a:pPr marL="0" indent="0">
              <a:buNone/>
            </a:pPr>
            <a:r>
              <a:rPr lang="en-CH" dirty="0"/>
              <a:t>Tools that do it all for you:</a:t>
            </a:r>
          </a:p>
          <a:p>
            <a:r>
              <a:rPr lang="en-CH" dirty="0"/>
              <a:t>QIIME2, MG-RAST</a:t>
            </a:r>
          </a:p>
          <a:p>
            <a:r>
              <a:rPr lang="en-CH" dirty="0"/>
              <a:t>Kneaddata - </a:t>
            </a:r>
            <a:r>
              <a:rPr lang="en-GB" dirty="0">
                <a:hlinkClick r:id="rId2"/>
              </a:rPr>
              <a:t>https://huttenhower.sph.harvard.edu/kneaddata/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Especially for microbiome experiments, quality control with </a:t>
            </a:r>
            <a:r>
              <a:rPr lang="en-GB" dirty="0" err="1"/>
              <a:t>fastqc</a:t>
            </a:r>
            <a:r>
              <a:rPr lang="en-GB" dirty="0"/>
              <a:t>, trimming of adapters with </a:t>
            </a:r>
            <a:r>
              <a:rPr lang="en-GB" dirty="0" err="1"/>
              <a:t>Trimmomatic</a:t>
            </a:r>
            <a:r>
              <a:rPr lang="en-GB" dirty="0"/>
              <a:t>, principled in silico separation of bacterial reads from these “contaminant” reads</a:t>
            </a:r>
          </a:p>
          <a:p>
            <a:r>
              <a:rPr lang="en-GB" dirty="0" err="1"/>
              <a:t>Snakemake</a:t>
            </a:r>
            <a:r>
              <a:rPr lang="en-GB" dirty="0"/>
              <a:t> and </a:t>
            </a:r>
            <a:r>
              <a:rPr lang="en-GB" dirty="0" err="1"/>
              <a:t>nextflow</a:t>
            </a:r>
            <a:r>
              <a:rPr lang="en-GB" dirty="0"/>
              <a:t> pipelines: e.g. </a:t>
            </a:r>
          </a:p>
          <a:p>
            <a:pPr lvl="1"/>
            <a:r>
              <a:rPr lang="en-GB" dirty="0"/>
              <a:t>Metagenome atlas (https://metagenome-</a:t>
            </a:r>
            <a:r>
              <a:rPr lang="en-GB" dirty="0" err="1"/>
              <a:t>atlas.readthedocs.io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/latest/), </a:t>
            </a:r>
          </a:p>
          <a:p>
            <a:pPr lvl="1"/>
            <a:r>
              <a:rPr lang="en-GB" dirty="0"/>
              <a:t>MAG (https://</a:t>
            </a:r>
            <a:r>
              <a:rPr lang="en-GB" dirty="0" err="1"/>
              <a:t>nf-co.re</a:t>
            </a:r>
            <a:r>
              <a:rPr lang="en-GB" dirty="0"/>
              <a:t>/mag)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F80A11-6850-8A42-9766-CB35C7FD45E9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Tools with which to perform quality control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198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34A0-BC46-5045-AD0B-89D7B5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pre-processing long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19F1-54A3-3940-9B08-07830621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PoreChop</a:t>
            </a:r>
            <a:endParaRPr lang="en-US"/>
          </a:p>
          <a:p>
            <a:pPr lvl="1"/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rrwick</a:t>
            </a:r>
            <a:r>
              <a:rPr lang="en-US"/>
              <a:t>/</a:t>
            </a:r>
            <a:r>
              <a:rPr lang="en-US" err="1"/>
              <a:t>Porechop</a:t>
            </a:r>
            <a:endParaRPr lang="en-US"/>
          </a:p>
          <a:p>
            <a:endParaRPr lang="en-US"/>
          </a:p>
          <a:p>
            <a:r>
              <a:rPr lang="en-GB" err="1"/>
              <a:t>HiFiAdapterFilt</a:t>
            </a:r>
            <a:r>
              <a:rPr lang="en-GB"/>
              <a:t> </a:t>
            </a:r>
          </a:p>
          <a:p>
            <a:pPr lvl="1"/>
            <a:r>
              <a:rPr lang="en-GB"/>
              <a:t>https://</a:t>
            </a:r>
            <a:r>
              <a:rPr lang="en-GB" err="1"/>
              <a:t>github.com</a:t>
            </a:r>
            <a:r>
              <a:rPr lang="en-GB"/>
              <a:t>/</a:t>
            </a:r>
            <a:r>
              <a:rPr lang="en-GB" err="1"/>
              <a:t>sheinasim</a:t>
            </a:r>
            <a:r>
              <a:rPr lang="en-GB"/>
              <a:t>/</a:t>
            </a:r>
            <a:r>
              <a:rPr lang="en-GB" err="1"/>
              <a:t>HiFiAdapterFilt</a:t>
            </a:r>
            <a:endParaRPr lang="en-CH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40D0D-2540-AF45-997F-7F5E141F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45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6CE52-07FB-3B66-D47A-9906EE93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991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AB608-ADAE-A14A-A282-55678F97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753"/>
          <a:stretch/>
        </p:blipFill>
        <p:spPr>
          <a:xfrm>
            <a:off x="357188" y="2154561"/>
            <a:ext cx="8634461" cy="387476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016B21-04C0-3FB0-CBE9-3A62FA7EAF23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Summary – Data preprocessing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234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14350" y="1262062"/>
            <a:ext cx="7772400" cy="2387600"/>
          </a:xfrm>
        </p:spPr>
        <p:txBody>
          <a:bodyPr anchor="ctr">
            <a:normAutofit/>
          </a:bodyPr>
          <a:lstStyle/>
          <a:p>
            <a:pPr algn="l"/>
            <a:r>
              <a:rPr lang="en-GB" sz="4000" b="1" dirty="0">
                <a:latin typeface="+mn-lt"/>
              </a:rPr>
              <a:t>Introduction to SUSHI</a:t>
            </a:r>
            <a:endParaRPr lang="en-US" sz="4000" b="1" dirty="0"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57225" y="4445001"/>
            <a:ext cx="6858000" cy="1655762"/>
          </a:xfrm>
        </p:spPr>
        <p:txBody>
          <a:bodyPr>
            <a:normAutofit/>
          </a:bodyPr>
          <a:lstStyle/>
          <a:p>
            <a:pPr algn="l">
              <a:spcBef>
                <a:spcPts val="450"/>
              </a:spcBef>
            </a:pPr>
            <a:r>
              <a:rPr lang="de-CH" sz="1800" dirty="0"/>
              <a:t>Dr. Natalia Zajac</a:t>
            </a:r>
          </a:p>
          <a:p>
            <a:pPr algn="l">
              <a:spcBef>
                <a:spcPts val="450"/>
              </a:spcBef>
            </a:pPr>
            <a:r>
              <a:rPr lang="de-CH" sz="1800" dirty="0" err="1"/>
              <a:t>Metagenomics</a:t>
            </a:r>
            <a:r>
              <a:rPr lang="de-CH" sz="1800" dirty="0"/>
              <a:t>, 06.2024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4801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1D846-6FB6-3346-A1E4-E5506A76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Cluster/cloud computing is often needed</a:t>
            </a:r>
          </a:p>
          <a:p>
            <a:r>
              <a:rPr lang="en-US" dirty="0"/>
              <a:t>Reproducibility – standardized and documented workflows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3782F-7EC9-4442-A4B2-CD0976F3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8A1D8-15AB-114D-AB60-678EE3A2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65" y="3153018"/>
            <a:ext cx="5209069" cy="33858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E5680C-3EC4-C796-9E37-EFEE7E049343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Major challenges when working with NGS data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186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A0F1-5A85-D743-9D7A-6B21716E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997998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Command Line Interface (CLI)</a:t>
            </a:r>
          </a:p>
          <a:p>
            <a:pPr lvl="1"/>
            <a:r>
              <a:rPr lang="en-US" dirty="0"/>
              <a:t>Unix </a:t>
            </a:r>
          </a:p>
          <a:p>
            <a:pPr lvl="1"/>
            <a:r>
              <a:rPr lang="en-US" dirty="0"/>
              <a:t>Cluster computing</a:t>
            </a:r>
          </a:p>
          <a:p>
            <a:pPr lvl="1"/>
            <a:r>
              <a:rPr lang="en-US" dirty="0"/>
              <a:t>Scripting (R, python, perl)</a:t>
            </a:r>
          </a:p>
          <a:p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Flexible, reproducible when workflows are scripted down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Steep learning curves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F7FD7-D848-164D-A4E8-B0F1C303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550BDF-D5F6-0E5A-18C3-44C686384C18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 err="1"/>
              <a:t>Analyzing</a:t>
            </a:r>
            <a:r>
              <a:rPr lang="en-GB" sz="2800" dirty="0"/>
              <a:t> NGS data with flexibility and reproducibility</a:t>
            </a:r>
            <a:endParaRPr lang="en-US" sz="2800" dirty="0"/>
          </a:p>
        </p:txBody>
      </p:sp>
      <p:pic>
        <p:nvPicPr>
          <p:cNvPr id="13" name="Picture 12" descr="A screenshot of a computer script&#10;&#10;Description automatically generated">
            <a:extLst>
              <a:ext uri="{FF2B5EF4-FFF2-40B4-BE49-F238E27FC236}">
                <a16:creationId xmlns:a16="http://schemas.microsoft.com/office/drawing/2014/main" id="{6682654F-0CE6-EBEB-F17B-3B918074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37" y="2053022"/>
            <a:ext cx="4200013" cy="40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5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38FEB2-280D-8149-BA50-30DFF8329706}"/>
              </a:ext>
            </a:extLst>
          </p:cNvPr>
          <p:cNvSpPr txBox="1"/>
          <p:nvPr/>
        </p:nvSpPr>
        <p:spPr>
          <a:xfrm>
            <a:off x="478713" y="2297921"/>
            <a:ext cx="4090393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/>
              <a:t>Community composition: </a:t>
            </a:r>
          </a:p>
          <a:p>
            <a:endParaRPr lang="en-CH" sz="1350" b="1" dirty="0"/>
          </a:p>
          <a:p>
            <a:pPr marL="1585913" lvl="4" indent="-214313">
              <a:buFont typeface="Arial" panose="020B0604020202020204" pitchFamily="34" charset="0"/>
              <a:buChar char="•"/>
            </a:pPr>
            <a:r>
              <a:rPr lang="en-GB" sz="1350" b="1" dirty="0"/>
              <a:t>do samples cluster according to   their community composition?</a:t>
            </a:r>
          </a:p>
          <a:p>
            <a:pPr marL="1585913" lvl="4" indent="-214313">
              <a:buFont typeface="Arial" panose="020B0604020202020204" pitchFamily="34" charset="0"/>
              <a:buChar char="•"/>
            </a:pPr>
            <a:endParaRPr lang="en-GB" sz="1350" b="1" dirty="0"/>
          </a:p>
          <a:p>
            <a:pPr marL="1585913" lvl="4" indent="-214313">
              <a:buFont typeface="Arial" panose="020B0604020202020204" pitchFamily="34" charset="0"/>
              <a:buChar char="•"/>
            </a:pPr>
            <a:endParaRPr lang="en-GB" sz="1350" b="1" dirty="0"/>
          </a:p>
          <a:p>
            <a:pPr marL="1585913" lvl="4" indent="-214313">
              <a:buFont typeface="Arial" panose="020B0604020202020204" pitchFamily="34" charset="0"/>
              <a:buChar char="•"/>
            </a:pPr>
            <a:endParaRPr lang="en-GB" sz="1350" b="1" dirty="0"/>
          </a:p>
          <a:p>
            <a:pPr marL="1585913" lvl="4" indent="-214313">
              <a:buFont typeface="Arial" panose="020B0604020202020204" pitchFamily="34" charset="0"/>
              <a:buChar char="•"/>
            </a:pPr>
            <a:endParaRPr lang="en-GB" sz="1350" b="1" dirty="0"/>
          </a:p>
          <a:p>
            <a:pPr marL="1585913" lvl="4" indent="-214313">
              <a:buFont typeface="Arial" panose="020B0604020202020204" pitchFamily="34" charset="0"/>
              <a:buChar char="•"/>
            </a:pPr>
            <a:endParaRPr lang="en-GB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b="1" dirty="0"/>
              <a:t>which organisms are present in which abundance? </a:t>
            </a:r>
          </a:p>
          <a:p>
            <a:endParaRPr lang="en-CH" sz="13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9024DF-70D1-EE43-B8B5-5A20C17E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0" y="4522745"/>
            <a:ext cx="3497690" cy="2090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3F865-99ED-F649-AD1B-3EB91FEE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52" y="1818968"/>
            <a:ext cx="3857058" cy="32928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7CB018-AE67-E542-96FA-0225B655AE3A}"/>
              </a:ext>
            </a:extLst>
          </p:cNvPr>
          <p:cNvSpPr txBox="1"/>
          <p:nvPr/>
        </p:nvSpPr>
        <p:spPr>
          <a:xfrm>
            <a:off x="4569106" y="5154448"/>
            <a:ext cx="4574894" cy="1511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75" dirty="0">
                <a:solidFill>
                  <a:srgbClr val="333333"/>
                </a:solidFill>
              </a:rPr>
              <a:t>Principal component analysis of the OTU communities in the top 1-cm sediment layer. Symbols: </a:t>
            </a:r>
            <a:r>
              <a:rPr lang="en-GB" sz="975" i="1" dirty="0" err="1">
                <a:solidFill>
                  <a:srgbClr val="333333"/>
                </a:solidFill>
              </a:rPr>
              <a:t>gray</a:t>
            </a:r>
            <a:r>
              <a:rPr lang="en-GB" sz="975" i="1" dirty="0">
                <a:solidFill>
                  <a:srgbClr val="333333"/>
                </a:solidFill>
              </a:rPr>
              <a:t> circles</a:t>
            </a:r>
            <a:r>
              <a:rPr lang="en-GB" sz="975" dirty="0">
                <a:solidFill>
                  <a:srgbClr val="333333"/>
                </a:solidFill>
              </a:rPr>
              <a:t>, </a:t>
            </a:r>
            <a:r>
              <a:rPr lang="en-GB" sz="975" dirty="0" err="1">
                <a:solidFill>
                  <a:srgbClr val="333333"/>
                </a:solidFill>
              </a:rPr>
              <a:t>oxic</a:t>
            </a:r>
            <a:r>
              <a:rPr lang="en-GB" sz="975" dirty="0">
                <a:solidFill>
                  <a:srgbClr val="333333"/>
                </a:solidFill>
              </a:rPr>
              <a:t> field; </a:t>
            </a:r>
            <a:r>
              <a:rPr lang="en-GB" sz="975" i="1" dirty="0">
                <a:solidFill>
                  <a:srgbClr val="333333"/>
                </a:solidFill>
              </a:rPr>
              <a:t>black circles</a:t>
            </a:r>
            <a:r>
              <a:rPr lang="en-GB" sz="975" dirty="0">
                <a:solidFill>
                  <a:srgbClr val="333333"/>
                </a:solidFill>
              </a:rPr>
              <a:t>, </a:t>
            </a:r>
            <a:r>
              <a:rPr lang="en-GB" sz="975" dirty="0" err="1">
                <a:solidFill>
                  <a:srgbClr val="333333"/>
                </a:solidFill>
              </a:rPr>
              <a:t>oxic</a:t>
            </a:r>
            <a:r>
              <a:rPr lang="en-GB" sz="975" dirty="0">
                <a:solidFill>
                  <a:srgbClr val="333333"/>
                </a:solidFill>
              </a:rPr>
              <a:t> control; </a:t>
            </a:r>
            <a:r>
              <a:rPr lang="en-GB" sz="975" i="1" dirty="0">
                <a:solidFill>
                  <a:srgbClr val="333333"/>
                </a:solidFill>
              </a:rPr>
              <a:t>white circles</a:t>
            </a:r>
            <a:r>
              <a:rPr lang="en-GB" sz="975" dirty="0">
                <a:solidFill>
                  <a:srgbClr val="333333"/>
                </a:solidFill>
              </a:rPr>
              <a:t>, </a:t>
            </a:r>
            <a:r>
              <a:rPr lang="en-GB" sz="975" dirty="0" err="1">
                <a:solidFill>
                  <a:srgbClr val="333333"/>
                </a:solidFill>
              </a:rPr>
              <a:t>oxic</a:t>
            </a:r>
            <a:r>
              <a:rPr lang="en-GB" sz="975" dirty="0">
                <a:solidFill>
                  <a:srgbClr val="333333"/>
                </a:solidFill>
              </a:rPr>
              <a:t>-to-anoxic; </a:t>
            </a:r>
            <a:r>
              <a:rPr lang="en-GB" sz="975" i="1" dirty="0" err="1">
                <a:solidFill>
                  <a:srgbClr val="333333"/>
                </a:solidFill>
              </a:rPr>
              <a:t>gray</a:t>
            </a:r>
            <a:r>
              <a:rPr lang="en-GB" sz="975" i="1" dirty="0">
                <a:solidFill>
                  <a:srgbClr val="333333"/>
                </a:solidFill>
              </a:rPr>
              <a:t> squares</a:t>
            </a:r>
            <a:r>
              <a:rPr lang="en-GB" sz="975" dirty="0">
                <a:solidFill>
                  <a:srgbClr val="333333"/>
                </a:solidFill>
              </a:rPr>
              <a:t>, anoxic field; </a:t>
            </a:r>
            <a:r>
              <a:rPr lang="en-GB" sz="975" i="1" dirty="0">
                <a:solidFill>
                  <a:srgbClr val="333333"/>
                </a:solidFill>
              </a:rPr>
              <a:t>black </a:t>
            </a:r>
            <a:r>
              <a:rPr lang="en-GB" sz="975" i="1" dirty="0" err="1">
                <a:solidFill>
                  <a:srgbClr val="333333"/>
                </a:solidFill>
              </a:rPr>
              <a:t>squarse</a:t>
            </a:r>
            <a:r>
              <a:rPr lang="en-GB" sz="975" dirty="0">
                <a:solidFill>
                  <a:srgbClr val="333333"/>
                </a:solidFill>
              </a:rPr>
              <a:t>, anoxic control; </a:t>
            </a:r>
            <a:r>
              <a:rPr lang="en-GB" sz="975" i="1" dirty="0">
                <a:solidFill>
                  <a:srgbClr val="333333"/>
                </a:solidFill>
              </a:rPr>
              <a:t>white squares</a:t>
            </a:r>
            <a:r>
              <a:rPr lang="en-GB" sz="975" dirty="0">
                <a:solidFill>
                  <a:srgbClr val="333333"/>
                </a:solidFill>
              </a:rPr>
              <a:t>, anoxic-to-</a:t>
            </a:r>
            <a:r>
              <a:rPr lang="en-GB" sz="975" dirty="0" err="1">
                <a:solidFill>
                  <a:srgbClr val="333333"/>
                </a:solidFill>
              </a:rPr>
              <a:t>oxic</a:t>
            </a:r>
            <a:r>
              <a:rPr lang="en-GB" sz="975" dirty="0">
                <a:solidFill>
                  <a:srgbClr val="333333"/>
                </a:solidFill>
              </a:rPr>
              <a:t>; </a:t>
            </a:r>
            <a:r>
              <a:rPr lang="en-GB" sz="975" i="1" dirty="0" err="1">
                <a:solidFill>
                  <a:srgbClr val="333333"/>
                </a:solidFill>
              </a:rPr>
              <a:t>gray</a:t>
            </a:r>
            <a:r>
              <a:rPr lang="en-GB" sz="975" i="1" dirty="0">
                <a:solidFill>
                  <a:srgbClr val="333333"/>
                </a:solidFill>
              </a:rPr>
              <a:t> diamonds</a:t>
            </a:r>
            <a:r>
              <a:rPr lang="en-GB" sz="975" dirty="0">
                <a:solidFill>
                  <a:srgbClr val="333333"/>
                </a:solidFill>
              </a:rPr>
              <a:t>, intermediate field; </a:t>
            </a:r>
            <a:r>
              <a:rPr lang="en-GB" sz="975" i="1" dirty="0">
                <a:solidFill>
                  <a:srgbClr val="333333"/>
                </a:solidFill>
              </a:rPr>
              <a:t>white diamonds</a:t>
            </a:r>
            <a:r>
              <a:rPr lang="en-GB" sz="975" dirty="0">
                <a:solidFill>
                  <a:srgbClr val="333333"/>
                </a:solidFill>
              </a:rPr>
              <a:t>, intermediate-to-</a:t>
            </a:r>
            <a:r>
              <a:rPr lang="en-GB" sz="975" dirty="0" err="1">
                <a:solidFill>
                  <a:srgbClr val="333333"/>
                </a:solidFill>
              </a:rPr>
              <a:t>oxic</a:t>
            </a:r>
            <a:r>
              <a:rPr lang="en-GB" sz="975" dirty="0">
                <a:solidFill>
                  <a:srgbClr val="333333"/>
                </a:solidFill>
              </a:rPr>
              <a:t>; and </a:t>
            </a:r>
            <a:r>
              <a:rPr lang="en-GB" sz="975" i="1" dirty="0">
                <a:solidFill>
                  <a:srgbClr val="333333"/>
                </a:solidFill>
              </a:rPr>
              <a:t>black diamonds</a:t>
            </a:r>
            <a:r>
              <a:rPr lang="en-GB" sz="975" dirty="0">
                <a:solidFill>
                  <a:srgbClr val="333333"/>
                </a:solidFill>
              </a:rPr>
              <a:t>, intermediate-to-anoxic</a:t>
            </a:r>
          </a:p>
          <a:p>
            <a:endParaRPr lang="en-GB" sz="1350" dirty="0">
              <a:solidFill>
                <a:srgbClr val="333333"/>
              </a:solidFill>
            </a:endParaRPr>
          </a:p>
          <a:p>
            <a:r>
              <a:rPr lang="en-GB" sz="825" dirty="0">
                <a:solidFill>
                  <a:srgbClr val="333333"/>
                </a:solidFill>
              </a:rPr>
              <a:t>Source: Broman et al. 2017 </a:t>
            </a:r>
            <a:r>
              <a:rPr lang="en-GB" sz="825" dirty="0"/>
              <a:t>Shifts in coastal sediment oxygenation cause pronounced changes in microbial community composition and associated metabolism</a:t>
            </a:r>
          </a:p>
          <a:p>
            <a:endParaRPr lang="en-GB" sz="135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1B2FCF-F238-E6DF-4771-5ED836FA4B59}"/>
              </a:ext>
            </a:extLst>
          </p:cNvPr>
          <p:cNvSpPr txBox="1">
            <a:spLocks/>
          </p:cNvSpPr>
          <p:nvPr/>
        </p:nvSpPr>
        <p:spPr>
          <a:xfrm>
            <a:off x="493452" y="1039079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Amplicon-based metagenomics</a:t>
            </a:r>
          </a:p>
        </p:txBody>
      </p:sp>
    </p:spTree>
    <p:extLst>
      <p:ext uri="{BB962C8B-B14F-4D97-AF65-F5344CB8AC3E}">
        <p14:creationId xmlns:p14="http://schemas.microsoft.com/office/powerpoint/2010/main" val="1805663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0573-BDC2-6048-B61F-FE4535231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599" y="1754769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Graphical User Interface (GUI)</a:t>
            </a:r>
          </a:p>
          <a:p>
            <a:endParaRPr lang="en-US" dirty="0"/>
          </a:p>
          <a:p>
            <a:r>
              <a:rPr lang="en-US" dirty="0"/>
              <a:t>Commercial packages</a:t>
            </a:r>
          </a:p>
          <a:p>
            <a:pPr lvl="1"/>
            <a:r>
              <a:rPr lang="en-US" dirty="0"/>
              <a:t>CLC Genomics Workbench</a:t>
            </a:r>
          </a:p>
          <a:p>
            <a:endParaRPr lang="en-US" dirty="0"/>
          </a:p>
          <a:p>
            <a:r>
              <a:rPr lang="en-US" dirty="0"/>
              <a:t>Scientific workflow managers/data analysis frameworks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SUSHI</a:t>
            </a:r>
          </a:p>
          <a:p>
            <a:pPr lvl="1"/>
            <a:r>
              <a:rPr lang="en-US" dirty="0"/>
              <a:t>Galaxy</a:t>
            </a:r>
          </a:p>
          <a:p>
            <a:pPr lvl="1"/>
            <a:r>
              <a:rPr lang="en-US" dirty="0"/>
              <a:t>Chipster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4C7C6-0632-5145-9F25-DE144D669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1767681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Flat learning curve</a:t>
            </a:r>
          </a:p>
          <a:p>
            <a:pPr lvl="1"/>
            <a:r>
              <a:rPr lang="en-US" dirty="0"/>
              <a:t>Documented, reproducible workflows</a:t>
            </a:r>
          </a:p>
          <a:p>
            <a:pPr lvl="1"/>
            <a:r>
              <a:rPr lang="en-US" dirty="0"/>
              <a:t>Usually implemented following the best-practice within the community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by supported algorithms/tools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189A63-2167-54F7-C2A1-C77DD53F58C9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User friendly NGS data analysis frameworks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121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FAC74E-0C0A-8197-E840-AD3713834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562" y="1830388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https://fgcz-sushi.uzh.ch/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http://fgcz-course1.uzh.ch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https://github.com/uzh/ezRun</a:t>
            </a:r>
          </a:p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DCF16F-B1C5-AC1D-5166-F013113A0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0672" y="1854464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Managing meta-information </a:t>
            </a:r>
          </a:p>
          <a:p>
            <a:r>
              <a:rPr lang="en-US" dirty="0">
                <a:solidFill>
                  <a:srgbClr val="FF0000"/>
                </a:solidFill>
              </a:rPr>
              <a:t>Analyzing data via clicking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Scripts are available as part of the documentation</a:t>
            </a:r>
          </a:p>
          <a:p>
            <a:r>
              <a:rPr lang="en-US" dirty="0"/>
              <a:t>Result files are full self-contained and documented</a:t>
            </a:r>
          </a:p>
          <a:p>
            <a:r>
              <a:rPr lang="en-US" dirty="0"/>
              <a:t>When used for teaching</a:t>
            </a:r>
          </a:p>
          <a:p>
            <a:pPr lvl="1"/>
            <a:r>
              <a:rPr lang="en-US" dirty="0"/>
              <a:t>Students can focus on data interpretation and decision making </a:t>
            </a:r>
          </a:p>
          <a:p>
            <a:endParaRPr lang="en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DDD2B1-E8D0-3D4B-AF11-07F11F5B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https://pubmed.ncbi.nlm.nih.gov/27255077/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CCDF9-FCDF-BC3D-14E6-A9C74E7A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5" y="2418931"/>
            <a:ext cx="4000110" cy="18688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723B18-766A-059F-978D-50AF6FF60D1D}"/>
              </a:ext>
            </a:extLst>
          </p:cNvPr>
          <p:cNvSpPr txBox="1">
            <a:spLocks/>
          </p:cNvSpPr>
          <p:nvPr/>
        </p:nvSpPr>
        <p:spPr>
          <a:xfrm>
            <a:off x="628650" y="97488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SUSHI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6403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64C4-E479-5549-8B85-34C8946E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Base calling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F18E-8563-2748-9430-BA26A3C7F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Process of assigning nucleobases to signal peaks</a:t>
            </a:r>
          </a:p>
          <a:p>
            <a:pPr lvl="1"/>
            <a:r>
              <a:rPr lang="en-GB" sz="2000" dirty="0"/>
              <a:t>Fluorescent chromatogram peaks – Sanger</a:t>
            </a:r>
          </a:p>
          <a:p>
            <a:pPr lvl="1"/>
            <a:r>
              <a:rPr lang="en-GB" sz="2000" dirty="0"/>
              <a:t>Fluorescence intensity clusters - Illumina</a:t>
            </a:r>
          </a:p>
          <a:p>
            <a:pPr lvl="1"/>
            <a:r>
              <a:rPr lang="en-GB" sz="2000" dirty="0"/>
              <a:t>Pulses of fluorescence intensity traces - PacBio</a:t>
            </a:r>
          </a:p>
          <a:p>
            <a:pPr lvl="1"/>
            <a:r>
              <a:rPr lang="en-GB" sz="2000" dirty="0"/>
              <a:t>Electrical current changes - ONT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D91A-A68F-2742-B6D1-60102828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1448A-A0EE-7047-A99C-D996F2223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E4514-C049-A247-9631-FB3266DE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48726"/>
            <a:ext cx="3244850" cy="1093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D7E5A-5323-DC4F-A68A-D98856DA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36" y="3648727"/>
            <a:ext cx="3743325" cy="265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D207A-2300-C046-B9C2-D38910E6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3102"/>
            <a:ext cx="3893820" cy="135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6DB57-02BD-0F47-BBBA-A138FD16F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302" y="1889874"/>
            <a:ext cx="2600325" cy="1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2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8DAD-0235-314C-A72D-D7B23B3C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9259"/>
            <a:ext cx="8229600" cy="461665"/>
          </a:xfrm>
        </p:spPr>
        <p:txBody>
          <a:bodyPr>
            <a:normAutofit fontScale="90000"/>
          </a:bodyPr>
          <a:lstStyle/>
          <a:p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Phred</a:t>
            </a:r>
            <a:r>
              <a:rPr lang="de-CH"/>
              <a:t> </a:t>
            </a:r>
            <a:r>
              <a:rPr lang="de-CH" err="1"/>
              <a:t>scores</a:t>
            </a:r>
            <a:r>
              <a:rPr lang="de-CH"/>
              <a:t> assign</a:t>
            </a:r>
            <a:r>
              <a:rPr lang="de-CH" err="1"/>
              <a:t>ed</a:t>
            </a:r>
            <a:r>
              <a:rPr lang="de-CH"/>
              <a:t>?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AFAB3F-5EE6-6E49-A22F-24EE54F3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F12F8-D409-E543-B094-B2F4FE93D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Ewing B, Green P. 1998. Genome Res. 8(3):186-194.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0B5D1D4-836E-DD46-83DC-3CB4D7C779E7}"/>
              </a:ext>
            </a:extLst>
          </p:cNvPr>
          <p:cNvSpPr txBox="1">
            <a:spLocks/>
          </p:cNvSpPr>
          <p:nvPr/>
        </p:nvSpPr>
        <p:spPr>
          <a:xfrm>
            <a:off x="457200" y="1745374"/>
            <a:ext cx="5943600" cy="40892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6213" indent="-176213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9988" indent="-255588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de-CH" b="1" err="1">
                <a:solidFill>
                  <a:srgbClr val="FF0000"/>
                </a:solidFill>
              </a:rPr>
              <a:t>Use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b="1" err="1">
                <a:solidFill>
                  <a:srgbClr val="FF0000"/>
                </a:solidFill>
              </a:rPr>
              <a:t>look-up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b="1" err="1">
                <a:solidFill>
                  <a:srgbClr val="FF0000"/>
                </a:solidFill>
              </a:rPr>
              <a:t>tables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phred</a:t>
            </a:r>
            <a:r>
              <a:rPr lang="de-CH"/>
              <a:t> score </a:t>
            </a:r>
            <a:r>
              <a:rPr lang="de-CH" err="1"/>
              <a:t>assignments</a:t>
            </a:r>
            <a:r>
              <a:rPr lang="de-CH"/>
              <a:t> </a:t>
            </a:r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 marL="0" indent="0">
              <a:buNone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r>
              <a:rPr lang="de-CH"/>
              <a:t>Parameters </a:t>
            </a:r>
            <a:r>
              <a:rPr lang="de-CH" err="1"/>
              <a:t>measured</a:t>
            </a:r>
            <a:r>
              <a:rPr lang="de-CH"/>
              <a:t> </a:t>
            </a:r>
            <a:r>
              <a:rPr lang="de-CH" err="1"/>
              <a:t>during</a:t>
            </a:r>
            <a:r>
              <a:rPr lang="de-CH"/>
              <a:t> </a:t>
            </a:r>
            <a:r>
              <a:rPr lang="de-CH" err="1"/>
              <a:t>sequencing</a:t>
            </a:r>
            <a:r>
              <a:rPr lang="de-CH"/>
              <a:t> </a:t>
            </a:r>
            <a:r>
              <a:rPr lang="de-CH" b="1">
                <a:solidFill>
                  <a:srgbClr val="FF0000"/>
                </a:solidFill>
              </a:rPr>
              <a:t>real </a:t>
            </a:r>
            <a:r>
              <a:rPr lang="de-CH" b="1" err="1">
                <a:solidFill>
                  <a:srgbClr val="FF0000"/>
                </a:solidFill>
              </a:rPr>
              <a:t>samples, </a:t>
            </a:r>
            <a:r>
              <a:rPr lang="de-CH" err="1"/>
              <a:t>where sequences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not </a:t>
            </a:r>
            <a:r>
              <a:rPr lang="de-CH" err="1"/>
              <a:t>known</a:t>
            </a:r>
            <a:endParaRPr lang="de-CH"/>
          </a:p>
          <a:p>
            <a:pPr>
              <a:buFont typeface="Arial" pitchFamily="34" charset="0"/>
              <a:buChar char="•"/>
            </a:pPr>
            <a:endParaRPr lang="de-CH"/>
          </a:p>
          <a:p>
            <a:pPr>
              <a:buFont typeface="Arial" pitchFamily="34" charset="0"/>
              <a:buChar char="•"/>
            </a:pPr>
            <a:endParaRPr lang="en-US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ECE5F92-2C44-4944-A8D9-EC3DE1536A58}"/>
              </a:ext>
            </a:extLst>
          </p:cNvPr>
          <p:cNvSpPr txBox="1">
            <a:spLocks/>
          </p:cNvSpPr>
          <p:nvPr/>
        </p:nvSpPr>
        <p:spPr>
          <a:xfrm>
            <a:off x="6248400" y="2102584"/>
            <a:ext cx="2667000" cy="37320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6213" indent="-176213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9988" indent="-255588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 b="1">
              <a:solidFill>
                <a:srgbClr val="FF0000"/>
              </a:solidFill>
            </a:endParaRPr>
          </a:p>
          <a:p>
            <a:r>
              <a:rPr lang="de-CH" err="1"/>
              <a:t>Scores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b="1" err="1">
                <a:solidFill>
                  <a:srgbClr val="FF0000"/>
                </a:solidFill>
              </a:rPr>
              <a:t>assigned</a:t>
            </a:r>
            <a:r>
              <a:rPr lang="de-CH" b="1">
                <a:solidFill>
                  <a:srgbClr val="FF0000"/>
                </a:solidFill>
              </a:rPr>
              <a:t> </a:t>
            </a: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searching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look-up</a:t>
            </a:r>
            <a:r>
              <a:rPr lang="de-CH"/>
              <a:t> </a:t>
            </a:r>
            <a:r>
              <a:rPr lang="de-CH" err="1"/>
              <a:t>table</a:t>
            </a:r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4DA25DB-0F48-ED44-A514-0593CF87668F}"/>
              </a:ext>
            </a:extLst>
          </p:cNvPr>
          <p:cNvSpPr/>
          <p:nvPr/>
        </p:nvSpPr>
        <p:spPr bwMode="auto">
          <a:xfrm flipV="1">
            <a:off x="2971800" y="4359665"/>
            <a:ext cx="381000" cy="3810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endParaRPr lang="en-US" sz="800">
              <a:latin typeface="Verdana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E4B0CF1-64EB-4A44-B19B-B697884682D1}"/>
              </a:ext>
            </a:extLst>
          </p:cNvPr>
          <p:cNvSpPr/>
          <p:nvPr/>
        </p:nvSpPr>
        <p:spPr bwMode="auto">
          <a:xfrm>
            <a:off x="7772400" y="4389912"/>
            <a:ext cx="381000" cy="3048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endParaRPr lang="en-US" sz="800">
              <a:latin typeface="Verdana" pitchFamily="34" charset="0"/>
            </a:endParaRPr>
          </a:p>
        </p:txBody>
      </p:sp>
      <p:grpSp>
        <p:nvGrpSpPr>
          <p:cNvPr id="9" name="Group 17">
            <a:extLst>
              <a:ext uri="{FF2B5EF4-FFF2-40B4-BE49-F238E27FC236}">
                <a16:creationId xmlns:a16="http://schemas.microsoft.com/office/drawing/2014/main" id="{2FC93589-F276-7D46-99EE-F5D7449E9E96}"/>
              </a:ext>
            </a:extLst>
          </p:cNvPr>
          <p:cNvGrpSpPr/>
          <p:nvPr/>
        </p:nvGrpSpPr>
        <p:grpSpPr>
          <a:xfrm>
            <a:off x="152400" y="2313461"/>
            <a:ext cx="8686800" cy="1981200"/>
            <a:chOff x="152400" y="3124200"/>
            <a:chExt cx="8686800" cy="19812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F1D56-9181-7D4C-A4F4-A80095DD17AE}"/>
                </a:ext>
              </a:extLst>
            </p:cNvPr>
            <p:cNvSpPr txBox="1"/>
            <p:nvPr/>
          </p:nvSpPr>
          <p:spPr>
            <a:xfrm>
              <a:off x="228600" y="3276600"/>
              <a:ext cx="5791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de-CH"/>
                <a:t>Signal intensity</a:t>
              </a: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C5078-B69D-0542-AD49-655F8C87CB09}"/>
                </a:ext>
              </a:extLst>
            </p:cNvPr>
            <p:cNvSpPr txBox="1"/>
            <p:nvPr/>
          </p:nvSpPr>
          <p:spPr>
            <a:xfrm>
              <a:off x="228600" y="3802558"/>
              <a:ext cx="57912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de-CH"/>
                <a:t>Signal resolution </a:t>
              </a:r>
            </a:p>
            <a:p>
              <a:pPr algn="l">
                <a:lnSpc>
                  <a:spcPct val="100000"/>
                </a:lnSpc>
              </a:pPr>
              <a:r>
                <a:rPr lang="de-CH"/>
                <a:t>(i.e. Signal/noise)</a:t>
              </a: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50A657-EAE3-0041-8990-5E2D6E295A06}"/>
                </a:ext>
              </a:extLst>
            </p:cNvPr>
            <p:cNvSpPr txBox="1"/>
            <p:nvPr/>
          </p:nvSpPr>
          <p:spPr>
            <a:xfrm>
              <a:off x="228600" y="4583668"/>
              <a:ext cx="5791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de-CH"/>
                <a:t>Base position and composition in the read</a:t>
              </a: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3B309B-5B00-B948-9B3D-6179881A442A}"/>
                </a:ext>
              </a:extLst>
            </p:cNvPr>
            <p:cNvSpPr txBox="1"/>
            <p:nvPr/>
          </p:nvSpPr>
          <p:spPr>
            <a:xfrm>
              <a:off x="6934200" y="3897868"/>
              <a:ext cx="18288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de-CH"/>
                <a:t>Phred score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FD8B2F53-66BB-924C-BFB2-B49C44AB974B}"/>
                </a:ext>
              </a:extLst>
            </p:cNvPr>
            <p:cNvSpPr/>
            <p:nvPr/>
          </p:nvSpPr>
          <p:spPr bwMode="auto">
            <a:xfrm>
              <a:off x="6096000" y="3429000"/>
              <a:ext cx="685800" cy="137160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latin typeface="Verdan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FC3CCB-F83A-3548-B02C-7981107851FB}"/>
                </a:ext>
              </a:extLst>
            </p:cNvPr>
            <p:cNvSpPr/>
            <p:nvPr/>
          </p:nvSpPr>
          <p:spPr bwMode="auto">
            <a:xfrm>
              <a:off x="152400" y="3124200"/>
              <a:ext cx="8686800" cy="1981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363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7CE2-6CF2-514C-9E53-B70DAF76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example of </a:t>
            </a:r>
            <a:r>
              <a:rPr lang="en-US" sz="3600" dirty="0" err="1"/>
              <a:t>phred</a:t>
            </a:r>
            <a:r>
              <a:rPr lang="en-US" sz="3600" dirty="0"/>
              <a:t> score look up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551D5-C06E-F64B-B133-FD775D66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5831B-F3CF-B247-9E84-D62CA4529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5431777-9057-3D4E-8CAC-93DB74FD0D8C}"/>
              </a:ext>
            </a:extLst>
          </p:cNvPr>
          <p:cNvSpPr txBox="1">
            <a:spLocks/>
          </p:cNvSpPr>
          <p:nvPr/>
        </p:nvSpPr>
        <p:spPr>
          <a:xfrm>
            <a:off x="457200" y="2171701"/>
            <a:ext cx="8229600" cy="48050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9988" indent="-255588" algn="l" defTabSz="457200" rtl="0" eaLnBrk="1" latinLnBrk="0" hangingPunct="1">
              <a:spcBef>
                <a:spcPts val="300"/>
              </a:spcBef>
              <a:buClr>
                <a:srgbClr val="0F83FF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/>
              <a:t>454 FLX </a:t>
            </a:r>
            <a:r>
              <a:rPr lang="de-CH" sz="2400" err="1"/>
              <a:t>chemistry</a:t>
            </a:r>
            <a:endParaRPr lang="de-CH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F9F59-48C2-3746-9D70-B5180060CD6C}"/>
              </a:ext>
            </a:extLst>
          </p:cNvPr>
          <p:cNvSpPr txBox="1"/>
          <p:nvPr/>
        </p:nvSpPr>
        <p:spPr>
          <a:xfrm>
            <a:off x="304800" y="2721957"/>
            <a:ext cx="8534400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13 0.08 -0.764442 6 14 0.08619 554591 40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13 0.101667 -0.443885 5 7 0.078024 1.95268e+06 40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13 0.11 -0.750961 5 14 0.08619 776341 40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13 0.08 -0.635733 5 0 0.08619 146322 40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.........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213 0.5 -0.443885 31 4 0.479091 107985 9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213 0.215 -0.443885 31 5 0.479091 18296 9</a:t>
            </a:r>
          </a:p>
          <a:p>
            <a:pPr algn="l">
              <a:lnSpc>
                <a:spcPct val="100000"/>
              </a:lnSpc>
            </a:pPr>
            <a:r>
              <a:rPr lang="en-US" sz="2200">
                <a:latin typeface="Courier" pitchFamily="49" charset="0"/>
              </a:rPr>
              <a:t>213 0.148333 -0.443885 31 14 0.479091 7445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0393F-4C30-0E49-B754-04E991091C37}"/>
              </a:ext>
            </a:extLst>
          </p:cNvPr>
          <p:cNvSpPr txBox="1"/>
          <p:nvPr/>
        </p:nvSpPr>
        <p:spPr>
          <a:xfrm>
            <a:off x="7620001" y="2141623"/>
            <a:ext cx="1515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>
                <a:solidFill>
                  <a:srgbClr val="FF0000"/>
                </a:solidFill>
              </a:rPr>
              <a:t>Phred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F8A03-77DA-2149-9E46-E3C7FFAA423B}"/>
              </a:ext>
            </a:extLst>
          </p:cNvPr>
          <p:cNvSpPr/>
          <p:nvPr/>
        </p:nvSpPr>
        <p:spPr>
          <a:xfrm>
            <a:off x="367430" y="3072587"/>
            <a:ext cx="7812066" cy="39232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33C57-05E1-5241-93A1-964E2D5D5000}"/>
              </a:ext>
            </a:extLst>
          </p:cNvPr>
          <p:cNvSpPr txBox="1"/>
          <p:nvPr/>
        </p:nvSpPr>
        <p:spPr>
          <a:xfrm>
            <a:off x="3701441" y="2141623"/>
            <a:ext cx="3469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>
                <a:solidFill>
                  <a:srgbClr val="FF0000"/>
                </a:solidFill>
              </a:rPr>
              <a:t>Measurable parameter profiles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60D14D-9BE0-D24A-9C50-EAD88E2A7CBB}"/>
              </a:ext>
            </a:extLst>
          </p:cNvPr>
          <p:cNvCxnSpPr>
            <a:cxnSpLocks/>
          </p:cNvCxnSpPr>
          <p:nvPr/>
        </p:nvCxnSpPr>
        <p:spPr>
          <a:xfrm>
            <a:off x="8276572" y="2561135"/>
            <a:ext cx="127349" cy="5308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AB1BA4-F1E3-824B-A821-1F183CF462E7}"/>
              </a:ext>
            </a:extLst>
          </p:cNvPr>
          <p:cNvCxnSpPr>
            <a:cxnSpLocks/>
          </p:cNvCxnSpPr>
          <p:nvPr/>
        </p:nvCxnSpPr>
        <p:spPr>
          <a:xfrm>
            <a:off x="5410199" y="2511656"/>
            <a:ext cx="127349" cy="5308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9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21C-83B4-5FDC-1196-AA7FD9EE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ONT: 1D, 2D, 1D^2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89C0B-4A9E-5BF4-2AD7-2454237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10232-6A52-7896-9A16-7DE2EFCE0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D9A4A7-8821-698A-C5EB-B409C9D0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2842"/>
            <a:ext cx="5245768" cy="3614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AC2CB-3033-800B-80E7-5EB50929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54" y="2091803"/>
            <a:ext cx="3219000" cy="32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9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F92-B392-CC40-BA03-E063C87C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read </a:t>
            </a:r>
            <a:r>
              <a:rPr lang="en-US" err="1"/>
              <a:t>fastq</a:t>
            </a:r>
            <a:r>
              <a:rPr lang="en-US"/>
              <a:t> – PacBio subreads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B9E6-23C2-CD4B-9CB8-F4DFBFE1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59" y="3595821"/>
            <a:ext cx="8686800" cy="4004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dirty="0"/>
              <a:t>@m180929_035644_42243_c101471202550000001823313402141993_s1_p0/154/0_1997 RQ=0.858</a:t>
            </a:r>
          </a:p>
          <a:p>
            <a:pPr marL="0" indent="0">
              <a:buNone/>
            </a:pPr>
            <a:r>
              <a:rPr lang="en-US" sz="800" dirty="0"/>
              <a:t>CAGTCACCAAATAAAACAACCACACCCCCACCCCCCCAAGGGAAAAAGGGGGAAAAAGGGAACATTTGGCCCCCCTGGCCCCCTTTTTTTATTGGGGGTAATTTGAAAAAAAATTACTATTAAAAAGCCCTTTTTTTTTTTTAAAAATA</a:t>
            </a:r>
          </a:p>
          <a:p>
            <a:pPr marL="0" indent="0">
              <a:buNone/>
            </a:pPr>
            <a:r>
              <a:rPr lang="en-US" sz="800" dirty="0"/>
              <a:t>AATATTAAAAGTTTTTTAAAAATTTTGCGCCGTTTTTAAAAAAAAAGCGACTATCAAATTAGAGCTGCTTTTTGCCCTATAAGAAGCGTATTTTATTGGAGCCGTTATATAAATGGGGGTGAATTTTTAGTCCGGGATTGGGTTATTAA</a:t>
            </a:r>
          </a:p>
          <a:p>
            <a:pPr marL="0" indent="0">
              <a:buNone/>
            </a:pPr>
            <a:r>
              <a:rPr lang="en-US" sz="800" dirty="0"/>
              <a:t>TGCTTTGAATTCAGTTTGCGGTTTGGTTTTGCAATGTCCGGAAAAATTGGCGGAAATTGCAAGCGCAATGCGTAATAATAAAGTTAAGGAGTAATGGCTGAATGAGGGCAATGTTCAAGGGCAGCAGGCAGTATTAAATGCTACAAGAA</a:t>
            </a:r>
          </a:p>
          <a:p>
            <a:pPr marL="0" indent="0">
              <a:buNone/>
            </a:pPr>
            <a:r>
              <a:rPr lang="en-US" sz="800" dirty="0"/>
              <a:t>AACAACATGGGGCAAATTTTTTTGGCCATGACCAAATAACCCTTAATGCTAATGGCTATAGTTAAGGCCGGCATTGTGGGTGAGCAATGCACTTTTCGCCTTATGTGGCAAAATGTTTTGGCAGTTTTTTTTATCAAGGGCCCATTACT</a:t>
            </a:r>
          </a:p>
          <a:p>
            <a:pPr marL="0" indent="0">
              <a:buNone/>
            </a:pPr>
            <a:r>
              <a:rPr lang="en-US" sz="800" dirty="0"/>
              <a:t>GCACAAATTAGTTTTTTTACTGTCGTTTTTAACGCATTTACCTTCACTGTTTTATTTTAATTTGGCAGATTTACTACCATTAAACCGTTTGGCATGGATTTTTTTGCCAAGAGGCCCGTTGCTTGTGGCGCGTGGTCACAATAATGCGG</a:t>
            </a:r>
          </a:p>
          <a:p>
            <a:pPr marL="0" indent="0">
              <a:buNone/>
            </a:pPr>
            <a:r>
              <a:rPr lang="en-US" sz="800" dirty="0"/>
              <a:t>CTGGGTTACGCTAATGCCTTAACGCCTTGGTATATTATTTTTTACATGGTTTAAGACAAATATTATTTTGCCGTATTTTAAAGTACCGAAGCGAGCCGCGAGATATTGTAACCACAGAAGACATTTGTTGCGCATGGATGGATGCAGGT</a:t>
            </a:r>
          </a:p>
          <a:p>
            <a:pPr marL="0" indent="0">
              <a:buNone/>
            </a:pPr>
            <a:r>
              <a:rPr lang="en-US" sz="800" dirty="0"/>
              <a:t>+</a:t>
            </a:r>
          </a:p>
          <a:p>
            <a:pPr marL="0" indent="0">
              <a:buNone/>
            </a:pPr>
            <a:r>
              <a:rPr lang="en-US" sz="800" dirty="0"/>
              <a:t>"""#""#"$&amp;#$""$))&amp;%$&amp;"$&amp;$"""$#""""#"'$###,((##+###$)%%#%-'(+$*(-$$+,)%%#$&amp;(,-($(&amp;%+*,*()*.-*.&amp;#(&amp;,.$//(,/'*++&amp;+)-./("#/-/-+)$..($,-+++***)&amp;'%,'()'-/,</a:t>
            </a:r>
          </a:p>
          <a:p>
            <a:pPr marL="0" indent="0">
              <a:buNone/>
            </a:pPr>
            <a:r>
              <a:rPr lang="en-US" sz="800" dirty="0"/>
              <a:t>).//,+-(&amp;/(-'(*'.,+,(/.+*,-,$))*-+**.,,+++++)..,---../.()++-%#'.-'-+.+*'--'*-.%+,&amp;#)(+--,..,)+/..--+*%-"+-.//"-)..+)'',..#*'*+&amp;)-,.%*,+-/.%*-.+.../+&amp;</a:t>
            </a:r>
          </a:p>
          <a:p>
            <a:pPr marL="0" indent="0">
              <a:buNone/>
            </a:pPr>
            <a:r>
              <a:rPr lang="en-US" sz="800" dirty="0"/>
              <a:t>/#'-)./$,./-./(+,)..&amp;.&amp;-+--,+.),(//-.).+-'(,*/...,),#-*..,.-*&amp;-.*.*./+,//-+#+//-+/../+.**)/-)..#*+.+%./--&amp;,+.-&amp;/.,/.**-++,+/./",/.*-'./+#.".,--.).,++</a:t>
            </a:r>
          </a:p>
          <a:p>
            <a:pPr marL="0" indent="0">
              <a:buNone/>
            </a:pPr>
            <a:r>
              <a:rPr lang="en-US" sz="800" dirty="0"/>
              <a:t>(--*/&amp;"/+),+--),.-,+**,*,*/-"/.+-,*//*.*)-./*///./%-/-#&amp;-..-"$.#('().-&amp;))..//((,--...+/$.//.-*#,)**)./-///*,.,+*///-)+--#)//.+'*,,+//-.)%,&amp;'(**...-'.</a:t>
            </a:r>
          </a:p>
          <a:p>
            <a:pPr marL="0" indent="0">
              <a:buNone/>
            </a:pPr>
            <a:r>
              <a:rPr lang="en-US" sz="800" dirty="0"/>
              <a:t>'.-/-%.../,)*,)+*(*,--.-/.,,'/+/-%-./*/-)+./--....+*,//-*.$//+--%'//..,.&amp;./.+.#&amp;.,+/$//,,,.+.(.--/.-'(&amp;)..*,$-.)-*&amp;'-$,-.(-,./-$,.(//,/.+..'//+//.,/,</a:t>
            </a:r>
          </a:p>
          <a:p>
            <a:pPr marL="0" indent="0">
              <a:buNone/>
            </a:pPr>
            <a:r>
              <a:rPr lang="en-US" sz="800" dirty="0"/>
              <a:t>)/,,.-//-$.,#-//,%,/++*/'+.-+-.,"/////'&amp;)*/,#-.-..*/+.'(+,).//.///-+./+..///-+/-+.///+.')-.-//,,.../././//-/,+/#-/-/,*-.-///,).....#*..$",.+',&amp;#'-.’.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57A34-8C3D-A741-8E83-8FDC32C1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96"/>
            <a:ext cx="2057400" cy="365125"/>
          </a:xfrm>
        </p:spPr>
        <p:txBody>
          <a:bodyPr/>
          <a:lstStyle/>
          <a:p>
            <a:fld id="{FC95ABD9-65DF-3346-9A39-1FC44615B15A}" type="slidenum">
              <a:rPr lang="en-US" smtClean="0"/>
              <a:t>56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4D232-8FF4-E140-8787-12A7E2DDD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6260191"/>
            <a:ext cx="5832475" cy="363854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8F503-3884-A3C1-0B65-47F8E21A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9" y="1475068"/>
            <a:ext cx="5632508" cy="195393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A32AC9-AAE1-E082-67F0-73D920B4308C}"/>
              </a:ext>
            </a:extLst>
          </p:cNvPr>
          <p:cNvGrpSpPr/>
          <p:nvPr/>
        </p:nvGrpSpPr>
        <p:grpSpPr>
          <a:xfrm>
            <a:off x="339539" y="3432590"/>
            <a:ext cx="4316820" cy="246221"/>
            <a:chOff x="339539" y="3209348"/>
            <a:chExt cx="4316820" cy="2462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64C4DE-C232-213A-84FA-F4721ECD1A1D}"/>
                </a:ext>
              </a:extLst>
            </p:cNvPr>
            <p:cNvCxnSpPr>
              <a:cxnSpLocks/>
            </p:cNvCxnSpPr>
            <p:nvPr/>
          </p:nvCxnSpPr>
          <p:spPr>
            <a:xfrm>
              <a:off x="1281953" y="3332459"/>
              <a:ext cx="242047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5BC3B6-3DA1-4A97-D72A-166AE71A790E}"/>
                </a:ext>
              </a:extLst>
            </p:cNvPr>
            <p:cNvCxnSpPr>
              <a:cxnSpLocks/>
            </p:cNvCxnSpPr>
            <p:nvPr/>
          </p:nvCxnSpPr>
          <p:spPr>
            <a:xfrm>
              <a:off x="3630706" y="3332459"/>
              <a:ext cx="215153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855041-E6BA-4BDE-F726-1356FA31562D}"/>
                </a:ext>
              </a:extLst>
            </p:cNvPr>
            <p:cNvCxnSpPr>
              <a:cxnSpLocks/>
            </p:cNvCxnSpPr>
            <p:nvPr/>
          </p:nvCxnSpPr>
          <p:spPr>
            <a:xfrm>
              <a:off x="3908611" y="3332459"/>
              <a:ext cx="233083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3F0045-DDB7-8119-8856-8F3C6B68AC85}"/>
                </a:ext>
              </a:extLst>
            </p:cNvPr>
            <p:cNvGrpSpPr/>
            <p:nvPr/>
          </p:nvGrpSpPr>
          <p:grpSpPr>
            <a:xfrm>
              <a:off x="339539" y="3209348"/>
              <a:ext cx="4316820" cy="246221"/>
              <a:chOff x="339539" y="3209348"/>
              <a:chExt cx="4316820" cy="24622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9051633-F790-418A-CDC7-E8250DF1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71" y="3332459"/>
                <a:ext cx="618564" cy="0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4E84DD-9928-7EBE-8751-C84DEE6FE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3648" y="3332459"/>
                <a:ext cx="1676399" cy="1378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5DAD3B-91E5-DF4F-D913-713C497C8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2718" y="3332459"/>
                <a:ext cx="393641" cy="0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F997DE-C086-6EDD-6CF0-3D08D335012A}"/>
                  </a:ext>
                </a:extLst>
              </p:cNvPr>
              <p:cNvSpPr txBox="1"/>
              <p:nvPr/>
            </p:nvSpPr>
            <p:spPr>
              <a:xfrm>
                <a:off x="788894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0637E7-0E32-52BF-78EE-FA9F2AEB5AF8}"/>
                  </a:ext>
                </a:extLst>
              </p:cNvPr>
              <p:cNvSpPr txBox="1"/>
              <p:nvPr/>
            </p:nvSpPr>
            <p:spPr>
              <a:xfrm>
                <a:off x="1299882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8CFC9-7625-9A2F-EB3C-03507F6B4A50}"/>
                  </a:ext>
                </a:extLst>
              </p:cNvPr>
              <p:cNvSpPr txBox="1"/>
              <p:nvPr/>
            </p:nvSpPr>
            <p:spPr>
              <a:xfrm>
                <a:off x="2377885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15FE65-595E-E360-E0D2-C2923C12F3CD}"/>
                  </a:ext>
                </a:extLst>
              </p:cNvPr>
              <p:cNvSpPr txBox="1"/>
              <p:nvPr/>
            </p:nvSpPr>
            <p:spPr>
              <a:xfrm>
                <a:off x="3274358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3311A9-5D31-6287-630A-89B136F80573}"/>
                  </a:ext>
                </a:extLst>
              </p:cNvPr>
              <p:cNvSpPr txBox="1"/>
              <p:nvPr/>
            </p:nvSpPr>
            <p:spPr>
              <a:xfrm>
                <a:off x="3424518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AF809E-F329-021B-1852-D2C8AF98D650}"/>
                  </a:ext>
                </a:extLst>
              </p:cNvPr>
              <p:cNvSpPr txBox="1"/>
              <p:nvPr/>
            </p:nvSpPr>
            <p:spPr>
              <a:xfrm>
                <a:off x="3603408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7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2D165D-FC93-83FF-EB98-2DF28D833927}"/>
                  </a:ext>
                </a:extLst>
              </p:cNvPr>
              <p:cNvSpPr txBox="1"/>
              <p:nvPr/>
            </p:nvSpPr>
            <p:spPr>
              <a:xfrm>
                <a:off x="3908611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8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A4FD9C-C1F1-0907-7C4A-C17B20579892}"/>
                  </a:ext>
                </a:extLst>
              </p:cNvPr>
              <p:cNvSpPr txBox="1"/>
              <p:nvPr/>
            </p:nvSpPr>
            <p:spPr>
              <a:xfrm>
                <a:off x="4291853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9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D99B37-2F28-1FC5-7067-B4BD29E006CF}"/>
                  </a:ext>
                </a:extLst>
              </p:cNvPr>
              <p:cNvSpPr txBox="1"/>
              <p:nvPr/>
            </p:nvSpPr>
            <p:spPr>
              <a:xfrm>
                <a:off x="339539" y="3209348"/>
                <a:ext cx="206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F83FF"/>
                  </a:buClr>
                </a:pPr>
                <a:r>
                  <a:rPr lang="en-CH" sz="100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6963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7770166-3012-2F35-1B68-27C8A4EB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Useful in selected applications: base modification, SNP calling/consensus polishing</a:t>
            </a:r>
          </a:p>
          <a:p>
            <a:endParaRPr lang="en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DB171-F4F4-B942-858D-90DC3D13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57</a:t>
            </a:fld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51B3F16-4550-526B-DBFE-63354E097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E61FAC-A77E-0445-B9AA-78970766C1CA}"/>
              </a:ext>
            </a:extLst>
          </p:cNvPr>
          <p:cNvSpPr txBox="1">
            <a:spLocks/>
          </p:cNvSpPr>
          <p:nvPr/>
        </p:nvSpPr>
        <p:spPr>
          <a:xfrm>
            <a:off x="457200" y="1311413"/>
            <a:ext cx="8229600" cy="48591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Long read sequencing – raw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DE45BD-616D-074B-AF44-EE4A9592A0A1}"/>
              </a:ext>
            </a:extLst>
          </p:cNvPr>
          <p:cNvSpPr txBox="1">
            <a:spLocks/>
          </p:cNvSpPr>
          <p:nvPr/>
        </p:nvSpPr>
        <p:spPr>
          <a:xfrm>
            <a:off x="6553200" y="76318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0F83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95ABD9-65DF-3346-9A39-1FC44615B15A}" type="slidenum">
              <a:rPr lang="en-US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FCD83-9A32-0B41-95D8-E470530B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72767"/>
            <a:ext cx="68326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7BF5C-251A-1341-BE63-73544B7A117B}"/>
              </a:ext>
            </a:extLst>
          </p:cNvPr>
          <p:cNvSpPr txBox="1"/>
          <p:nvPr/>
        </p:nvSpPr>
        <p:spPr>
          <a:xfrm>
            <a:off x="3303636" y="2482345"/>
            <a:ext cx="99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 dirty="0"/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A1E5A-96F4-6942-B496-0990A8D656E7}"/>
              </a:ext>
            </a:extLst>
          </p:cNvPr>
          <p:cNvSpPr txBox="1"/>
          <p:nvPr/>
        </p:nvSpPr>
        <p:spPr>
          <a:xfrm>
            <a:off x="3873500" y="7631866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1600"/>
              <a:t>https://</a:t>
            </a:r>
            <a:r>
              <a:rPr lang="en-US" sz="1600" err="1"/>
              <a:t>en.wikipedia.org</a:t>
            </a:r>
            <a:r>
              <a:rPr lang="en-US" sz="1600"/>
              <a:t>/wiki/Third-</a:t>
            </a:r>
            <a:r>
              <a:rPr lang="en-US" sz="1600" err="1"/>
              <a:t>generation_sequencing</a:t>
            </a:r>
            <a:endParaRPr lang="en-US" sz="16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03145-6D93-224B-A716-1D95CB3AA17A}"/>
              </a:ext>
            </a:extLst>
          </p:cNvPr>
          <p:cNvCxnSpPr/>
          <p:nvPr/>
        </p:nvCxnSpPr>
        <p:spPr>
          <a:xfrm>
            <a:off x="4137296" y="2576857"/>
            <a:ext cx="101600" cy="10117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2B1B03-95AE-A945-AC95-CE087C562DDA}"/>
              </a:ext>
            </a:extLst>
          </p:cNvPr>
          <p:cNvCxnSpPr/>
          <p:nvPr/>
        </p:nvCxnSpPr>
        <p:spPr>
          <a:xfrm flipH="1">
            <a:off x="3779154" y="2560081"/>
            <a:ext cx="358142" cy="294627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576E07-FDD2-7F48-A30D-93EF500092DF}"/>
              </a:ext>
            </a:extLst>
          </p:cNvPr>
          <p:cNvSpPr/>
          <p:nvPr/>
        </p:nvSpPr>
        <p:spPr>
          <a:xfrm>
            <a:off x="5603966" y="3824152"/>
            <a:ext cx="1436914" cy="222069"/>
          </a:xfrm>
          <a:prstGeom prst="rect">
            <a:avLst/>
          </a:prstGeom>
          <a:noFill/>
          <a:ln w="28575" cmpd="sng">
            <a:solidFill>
              <a:srgbClr val="0F8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A7DCB-4620-6745-8BD4-5B7739B909EE}"/>
              </a:ext>
            </a:extLst>
          </p:cNvPr>
          <p:cNvSpPr/>
          <p:nvPr/>
        </p:nvSpPr>
        <p:spPr>
          <a:xfrm>
            <a:off x="5726793" y="5187477"/>
            <a:ext cx="1436914" cy="222069"/>
          </a:xfrm>
          <a:prstGeom prst="rect">
            <a:avLst/>
          </a:prstGeom>
          <a:noFill/>
          <a:ln w="28575" cmpd="sng">
            <a:solidFill>
              <a:srgbClr val="0F8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4A241-6E1A-0E42-9CCE-03C69B7B0135}"/>
              </a:ext>
            </a:extLst>
          </p:cNvPr>
          <p:cNvSpPr txBox="1"/>
          <p:nvPr/>
        </p:nvSpPr>
        <p:spPr>
          <a:xfrm>
            <a:off x="4243613" y="2382797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/>
              <a:t>Pulse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67644-4AAC-3542-AE80-8D0A512A706A}"/>
              </a:ext>
            </a:extLst>
          </p:cNvPr>
          <p:cNvCxnSpPr>
            <a:cxnSpLocks/>
          </p:cNvCxnSpPr>
          <p:nvPr/>
        </p:nvCxnSpPr>
        <p:spPr>
          <a:xfrm>
            <a:off x="4888415" y="2409368"/>
            <a:ext cx="821959" cy="175084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506D-327C-1A43-81B9-3F121D87836D}"/>
              </a:ext>
            </a:extLst>
          </p:cNvPr>
          <p:cNvCxnSpPr>
            <a:cxnSpLocks/>
          </p:cNvCxnSpPr>
          <p:nvPr/>
        </p:nvCxnSpPr>
        <p:spPr>
          <a:xfrm>
            <a:off x="4888414" y="2392592"/>
            <a:ext cx="816608" cy="307327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F4DB31-D0F0-1640-AE2D-4F57E80A1AD0}"/>
              </a:ext>
            </a:extLst>
          </p:cNvPr>
          <p:cNvSpPr txBox="1"/>
          <p:nvPr/>
        </p:nvSpPr>
        <p:spPr>
          <a:xfrm>
            <a:off x="5603966" y="2592142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2000"/>
              <a:t>Base calls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42E6-4640-9FB4-E9B4-83232FC670D5}"/>
              </a:ext>
            </a:extLst>
          </p:cNvPr>
          <p:cNvSpPr txBox="1"/>
          <p:nvPr/>
        </p:nvSpPr>
        <p:spPr>
          <a:xfrm>
            <a:off x="7416798" y="3911811"/>
            <a:ext cx="67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2000"/>
              <a:t>bam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2793C3-08EC-3D5B-2519-D4FACC176A9B}"/>
              </a:ext>
            </a:extLst>
          </p:cNvPr>
          <p:cNvSpPr txBox="1"/>
          <p:nvPr/>
        </p:nvSpPr>
        <p:spPr>
          <a:xfrm>
            <a:off x="7459250" y="5265811"/>
            <a:ext cx="927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CH" sz="2000"/>
              <a:t>fast5</a:t>
            </a:r>
          </a:p>
        </p:txBody>
      </p:sp>
    </p:spTree>
    <p:extLst>
      <p:ext uri="{BB962C8B-B14F-4D97-AF65-F5344CB8AC3E}">
        <p14:creationId xmlns:p14="http://schemas.microsoft.com/office/powerpoint/2010/main" val="3323328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020E-6B5B-A044-90D7-84E68198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FastQC</a:t>
            </a:r>
            <a:r>
              <a:rPr lang="en-US" sz="3200" dirty="0"/>
              <a:t> – Per base sequence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49C1-F338-E442-B515-FA616B22D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portion of A, T, G, and C at each position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C9DD-C894-674D-8661-FB820C52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5F170-C4DF-3048-A579-952022CFD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fgcz-bfabric.uzh.ch/repo/p1055/Sequencing/fastqc/workunit_103976/1448-L001_R2_fastqc/Images/per_base_sequence_content.png">
            <a:extLst>
              <a:ext uri="{FF2B5EF4-FFF2-40B4-BE49-F238E27FC236}">
                <a16:creationId xmlns:a16="http://schemas.microsoft.com/office/drawing/2014/main" id="{AC3AC2E5-81A0-554E-95D9-0B7787DF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303223"/>
            <a:ext cx="3810000" cy="2857500"/>
          </a:xfrm>
          <a:prstGeom prst="rect">
            <a:avLst/>
          </a:prstGeom>
          <a:noFill/>
        </p:spPr>
      </p:pic>
      <p:pic>
        <p:nvPicPr>
          <p:cNvPr id="7" name="Picture 6" descr="http://fgcz-bfabric.uzh.ch/repo/p1083/Sequencing/fastqc/workunit_104842/20120608-red_dev1_1_R1_fastqc/Images/per_base_sequence_content.png">
            <a:extLst>
              <a:ext uri="{FF2B5EF4-FFF2-40B4-BE49-F238E27FC236}">
                <a16:creationId xmlns:a16="http://schemas.microsoft.com/office/drawing/2014/main" id="{4C3CC468-866F-9540-B9BA-97516075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303223"/>
            <a:ext cx="3810000" cy="2857500"/>
          </a:xfrm>
          <a:prstGeom prst="rect">
            <a:avLst/>
          </a:prstGeom>
          <a:noFill/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BD5619B-1739-304B-9E64-183457A35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b="45407"/>
          <a:stretch/>
        </p:blipFill>
        <p:spPr bwMode="auto">
          <a:xfrm>
            <a:off x="4733926" y="5122623"/>
            <a:ext cx="441007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http://www.womenssavingclub.com/wp-content/uploads/2011/01/CheckMark.jpg">
            <a:extLst>
              <a:ext uri="{FF2B5EF4-FFF2-40B4-BE49-F238E27FC236}">
                <a16:creationId xmlns:a16="http://schemas.microsoft.com/office/drawing/2014/main" id="{9B635AD8-EF71-CF43-B3DB-69018265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455623"/>
            <a:ext cx="508000" cy="561340"/>
          </a:xfrm>
          <a:prstGeom prst="rect">
            <a:avLst/>
          </a:prstGeom>
          <a:noFill/>
        </p:spPr>
      </p:pic>
      <p:pic>
        <p:nvPicPr>
          <p:cNvPr id="10" name="Picture 11" descr="http://png-2.findicons.com/files/icons/766/base_software/128/close_box_red.png">
            <a:extLst>
              <a:ext uri="{FF2B5EF4-FFF2-40B4-BE49-F238E27FC236}">
                <a16:creationId xmlns:a16="http://schemas.microsoft.com/office/drawing/2014/main" id="{C0B6D727-3FC7-6E40-BA87-664168E9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1" y="2531824"/>
            <a:ext cx="520127" cy="52012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D2AF9-ED63-8743-80C9-7A1CD64845FC}"/>
              </a:ext>
            </a:extLst>
          </p:cNvPr>
          <p:cNvSpPr txBox="1"/>
          <p:nvPr/>
        </p:nvSpPr>
        <p:spPr>
          <a:xfrm>
            <a:off x="5638800" y="2455624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600"/>
              <a:t>AT (</a:t>
            </a:r>
            <a:r>
              <a:rPr lang="de-CH" sz="1600" err="1"/>
              <a:t>or</a:t>
            </a:r>
            <a:r>
              <a:rPr lang="de-CH" sz="1600"/>
              <a:t> GC) </a:t>
            </a:r>
            <a:r>
              <a:rPr lang="de-CH" sz="1600" err="1"/>
              <a:t>differ</a:t>
            </a:r>
            <a:r>
              <a:rPr lang="de-CH" sz="1600"/>
              <a:t> </a:t>
            </a:r>
            <a:r>
              <a:rPr lang="de-CH" sz="1600" err="1"/>
              <a:t>more</a:t>
            </a:r>
            <a:r>
              <a:rPr lang="de-CH" sz="1600"/>
              <a:t> </a:t>
            </a:r>
            <a:r>
              <a:rPr lang="de-CH" sz="1600" err="1"/>
              <a:t>than</a:t>
            </a:r>
            <a:r>
              <a:rPr lang="de-CH" sz="1600"/>
              <a:t> 20%</a:t>
            </a:r>
          </a:p>
          <a:p>
            <a:pPr marL="285750" indent="-285750">
              <a:buFont typeface="Arial"/>
              <a:buChar char="•"/>
            </a:pPr>
            <a:r>
              <a:rPr lang="de-CH" sz="1600" err="1"/>
              <a:t>Biased</a:t>
            </a:r>
            <a:r>
              <a:rPr lang="de-CH" sz="1600"/>
              <a:t> </a:t>
            </a:r>
            <a:r>
              <a:rPr lang="de-CH" sz="1600" err="1"/>
              <a:t>composition</a:t>
            </a:r>
            <a:r>
              <a:rPr lang="de-CH" sz="1600"/>
              <a:t> </a:t>
            </a:r>
            <a:r>
              <a:rPr lang="de-CH" sz="1600" err="1"/>
              <a:t>at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read</a:t>
            </a:r>
            <a:r>
              <a:rPr lang="de-CH" sz="1600"/>
              <a:t> </a:t>
            </a:r>
            <a:r>
              <a:rPr lang="de-CH" sz="1600" err="1"/>
              <a:t>beginning</a:t>
            </a:r>
            <a:endParaRPr lang="de-CH" sz="1600"/>
          </a:p>
          <a:p>
            <a:pPr marL="285750" indent="-285750">
              <a:buFont typeface="Arial"/>
              <a:buChar char="•"/>
            </a:pPr>
            <a:r>
              <a:rPr lang="de-CH" sz="1600" err="1"/>
              <a:t>Expected</a:t>
            </a:r>
            <a:r>
              <a:rPr lang="de-CH" sz="1600"/>
              <a:t> </a:t>
            </a:r>
            <a:r>
              <a:rPr lang="de-CH" sz="1600" err="1"/>
              <a:t>with</a:t>
            </a:r>
            <a:r>
              <a:rPr lang="de-CH" sz="1600"/>
              <a:t> </a:t>
            </a:r>
            <a:r>
              <a:rPr lang="de-CH" sz="1600" err="1"/>
              <a:t>biased</a:t>
            </a:r>
            <a:r>
              <a:rPr lang="de-CH" sz="1600"/>
              <a:t> </a:t>
            </a:r>
            <a:r>
              <a:rPr lang="de-CH" sz="1600" err="1"/>
              <a:t>priming</a:t>
            </a:r>
            <a:r>
              <a:rPr lang="de-CH" sz="1600"/>
              <a:t> </a:t>
            </a:r>
            <a:r>
              <a:rPr lang="de-CH" sz="1600" err="1"/>
              <a:t>protocols</a:t>
            </a:r>
            <a:r>
              <a:rPr lang="de-CH" sz="1600"/>
              <a:t>, i.e. RNA-seq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9E7AB-9C89-064D-93C4-9C99D065F352}"/>
              </a:ext>
            </a:extLst>
          </p:cNvPr>
          <p:cNvSpPr txBox="1"/>
          <p:nvPr/>
        </p:nvSpPr>
        <p:spPr>
          <a:xfrm>
            <a:off x="381000" y="3141423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600"/>
              <a:t>A=T, G=C</a:t>
            </a:r>
          </a:p>
          <a:p>
            <a:pPr marL="285750" indent="-285750">
              <a:buFont typeface="Arial"/>
              <a:buChar char="•"/>
            </a:pPr>
            <a:r>
              <a:rPr lang="de-CH" sz="1600"/>
              <a:t>GC </a:t>
            </a:r>
            <a:r>
              <a:rPr lang="de-CH" sz="1600" err="1"/>
              <a:t>content</a:t>
            </a:r>
            <a:r>
              <a:rPr lang="de-CH" sz="1600"/>
              <a:t>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sample</a:t>
            </a:r>
          </a:p>
          <a:p>
            <a:pPr marL="285750" indent="-285750">
              <a:buFont typeface="Arial"/>
              <a:buChar char="•"/>
            </a:pPr>
            <a:r>
              <a:rPr lang="de-CH" sz="1600"/>
              <a:t>Independent of base position - smooth </a:t>
            </a:r>
            <a:r>
              <a:rPr lang="de-CH" sz="1600" err="1"/>
              <a:t>over</a:t>
            </a:r>
            <a:r>
              <a:rPr lang="de-CH" sz="1600"/>
              <a:t> a </a:t>
            </a:r>
            <a:r>
              <a:rPr lang="de-CH" sz="1600" err="1"/>
              <a:t>read</a:t>
            </a:r>
            <a:endParaRPr lang="de-CH" sz="1600"/>
          </a:p>
        </p:txBody>
      </p:sp>
    </p:spTree>
    <p:extLst>
      <p:ext uri="{BB962C8B-B14F-4D97-AF65-F5344CB8AC3E}">
        <p14:creationId xmlns:p14="http://schemas.microsoft.com/office/powerpoint/2010/main" val="335967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5772-747F-3F4E-92B7-A5077EEA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FastQC</a:t>
            </a:r>
            <a:r>
              <a:rPr lang="en-US" sz="3600" dirty="0"/>
              <a:t> – Per sequence GC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D4-BF5E-2340-B93B-F14CFE127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Distribution of average GC in all reads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B9B1-204B-1E45-81E6-301AC9F1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59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934EF-2624-0F46-A48A-63E9ABA88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16DA979-5C49-A643-91E5-828C244F5A1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 l="-13600" r="-13600"/>
          <a:stretch>
            <a:fillRect/>
          </a:stretch>
        </p:blipFill>
        <p:spPr>
          <a:xfrm>
            <a:off x="457201" y="4547472"/>
            <a:ext cx="7175477" cy="1595786"/>
          </a:xfrm>
          <a:prstGeom prst="rect">
            <a:avLst/>
          </a:prstGeom>
        </p:spPr>
      </p:pic>
      <p:pic>
        <p:nvPicPr>
          <p:cNvPr id="7" name="Picture 4" descr="http://fgcz-bfabric.uzh.ch/repo/p944/bfabric/Sequencing/fastqc/workunit_98398/BD0D85ACXX-GAR11_R1_fastqc/Images/per_sequence_gc_content.png">
            <a:extLst>
              <a:ext uri="{FF2B5EF4-FFF2-40B4-BE49-F238E27FC236}">
                <a16:creationId xmlns:a16="http://schemas.microsoft.com/office/drawing/2014/main" id="{39E404C8-A29C-5940-9B12-213B14F82EB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055" y="2404873"/>
            <a:ext cx="5728556" cy="1925565"/>
          </a:xfrm>
          <a:prstGeom prst="rect">
            <a:avLst/>
          </a:prstGeom>
          <a:noFill/>
        </p:spPr>
      </p:pic>
      <p:pic>
        <p:nvPicPr>
          <p:cNvPr id="8" name="Picture 7" descr="http://www.womenssavingclub.com/wp-content/uploads/2011/01/CheckMark.jpg">
            <a:extLst>
              <a:ext uri="{FF2B5EF4-FFF2-40B4-BE49-F238E27FC236}">
                <a16:creationId xmlns:a16="http://schemas.microsoft.com/office/drawing/2014/main" id="{A5F8ADB5-7472-014C-9348-3F1C56DA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1" y="2557272"/>
            <a:ext cx="508000" cy="561340"/>
          </a:xfrm>
          <a:prstGeom prst="rect">
            <a:avLst/>
          </a:prstGeom>
          <a:noFill/>
        </p:spPr>
      </p:pic>
      <p:pic>
        <p:nvPicPr>
          <p:cNvPr id="9" name="Picture 11" descr="http://png-2.findicons.com/files/icons/766/base_software/128/close_box_red.png">
            <a:extLst>
              <a:ext uri="{FF2B5EF4-FFF2-40B4-BE49-F238E27FC236}">
                <a16:creationId xmlns:a16="http://schemas.microsoft.com/office/drawing/2014/main" id="{15140CA8-1990-684F-8FE8-2657BF83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2" y="4690873"/>
            <a:ext cx="520127" cy="520127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EE698-436E-A042-A189-7B456DCEEB09}"/>
              </a:ext>
            </a:extLst>
          </p:cNvPr>
          <p:cNvSpPr txBox="1"/>
          <p:nvPr/>
        </p:nvSpPr>
        <p:spPr>
          <a:xfrm>
            <a:off x="5334001" y="5148072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600"/>
              <a:t>Unexpected: bi-modal/biased distribution</a:t>
            </a:r>
          </a:p>
          <a:p>
            <a:pPr marL="285750" indent="-285750">
              <a:buFont typeface="Arial"/>
              <a:buChar char="•"/>
            </a:pPr>
            <a:r>
              <a:rPr lang="de-CH" sz="1600" err="1"/>
              <a:t>Contaminated</a:t>
            </a:r>
            <a:r>
              <a:rPr lang="de-CH" sz="1600"/>
              <a:t>/</a:t>
            </a:r>
            <a:r>
              <a:rPr lang="de-CH" sz="1600" err="1"/>
              <a:t>biased</a:t>
            </a:r>
            <a:r>
              <a:rPr lang="de-CH" sz="1600"/>
              <a:t> </a:t>
            </a:r>
            <a:r>
              <a:rPr lang="de-CH" sz="1600" err="1"/>
              <a:t>subset</a:t>
            </a:r>
            <a:r>
              <a:rPr lang="de-CH" sz="1600"/>
              <a:t>, i.e. </a:t>
            </a:r>
            <a:r>
              <a:rPr lang="de-CH" sz="1600" err="1"/>
              <a:t>adaptor</a:t>
            </a:r>
            <a:r>
              <a:rPr lang="de-CH" sz="1600"/>
              <a:t> </a:t>
            </a:r>
            <a:r>
              <a:rPr lang="de-CH" sz="1600" err="1"/>
              <a:t>dimmers</a:t>
            </a:r>
            <a:r>
              <a:rPr lang="de-CH" sz="1600"/>
              <a:t>, </a:t>
            </a:r>
            <a:r>
              <a:rPr lang="de-CH" sz="1600" err="1"/>
              <a:t>rRNA</a:t>
            </a:r>
            <a:r>
              <a:rPr lang="de-CH" sz="1600"/>
              <a:t> </a:t>
            </a:r>
            <a:r>
              <a:rPr lang="de-CH" sz="1600" err="1"/>
              <a:t>etc</a:t>
            </a:r>
            <a:r>
              <a:rPr lang="de-CH" sz="1600"/>
              <a:t> 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276E7-E9F5-5A41-BFB7-5F39FE330EB6}"/>
              </a:ext>
            </a:extLst>
          </p:cNvPr>
          <p:cNvSpPr txBox="1"/>
          <p:nvPr/>
        </p:nvSpPr>
        <p:spPr>
          <a:xfrm>
            <a:off x="5397501" y="2849373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Expected: a roughly normal distribution of GC content </a:t>
            </a:r>
          </a:p>
          <a:p>
            <a:pPr marL="285750" indent="-285750">
              <a:buFont typeface="Arial"/>
              <a:buChar char="•"/>
            </a:pP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peak</a:t>
            </a:r>
            <a:r>
              <a:rPr lang="de-CH" sz="1600"/>
              <a:t> </a:t>
            </a:r>
            <a:r>
              <a:rPr lang="de-CH" sz="1600" err="1"/>
              <a:t>corresponds</a:t>
            </a:r>
            <a:r>
              <a:rPr lang="de-CH" sz="1600"/>
              <a:t> </a:t>
            </a:r>
            <a:r>
              <a:rPr lang="de-CH" sz="1600" err="1"/>
              <a:t>to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overall</a:t>
            </a:r>
            <a:r>
              <a:rPr lang="de-CH" sz="1600"/>
              <a:t> GC </a:t>
            </a:r>
            <a:r>
              <a:rPr lang="de-CH" sz="1600" err="1"/>
              <a:t>content</a:t>
            </a:r>
            <a:r>
              <a:rPr lang="de-CH" sz="1600"/>
              <a:t>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underlying</a:t>
            </a:r>
            <a:r>
              <a:rPr lang="de-CH" sz="1600"/>
              <a:t> </a:t>
            </a:r>
            <a:r>
              <a:rPr lang="de-CH" sz="1600" err="1"/>
              <a:t>genome</a:t>
            </a:r>
            <a:endParaRPr lang="de-CH" sz="1600"/>
          </a:p>
        </p:txBody>
      </p:sp>
    </p:spTree>
    <p:extLst>
      <p:ext uri="{BB962C8B-B14F-4D97-AF65-F5344CB8AC3E}">
        <p14:creationId xmlns:p14="http://schemas.microsoft.com/office/powerpoint/2010/main" val="263052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B2FCF-F238-E6DF-4771-5ED836FA4B59}"/>
              </a:ext>
            </a:extLst>
          </p:cNvPr>
          <p:cNvSpPr txBox="1">
            <a:spLocks/>
          </p:cNvSpPr>
          <p:nvPr/>
        </p:nvSpPr>
        <p:spPr>
          <a:xfrm>
            <a:off x="193415" y="1000125"/>
            <a:ext cx="4212834" cy="818843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Amplicon-based metagenomics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A90967-D5E9-727C-B230-D31CD1BF6458}"/>
              </a:ext>
            </a:extLst>
          </p:cNvPr>
          <p:cNvSpPr txBox="1">
            <a:spLocks/>
          </p:cNvSpPr>
          <p:nvPr/>
        </p:nvSpPr>
        <p:spPr>
          <a:xfrm>
            <a:off x="4726981" y="1000125"/>
            <a:ext cx="4212834" cy="818843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Shotgun metagenomics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C3F65-3452-726D-AB71-BB9D15FDE550}"/>
              </a:ext>
            </a:extLst>
          </p:cNvPr>
          <p:cNvSpPr txBox="1"/>
          <p:nvPr/>
        </p:nvSpPr>
        <p:spPr>
          <a:xfrm>
            <a:off x="3438403" y="1970533"/>
            <a:ext cx="283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Taxonomic</a:t>
            </a:r>
            <a:r>
              <a:rPr lang="de-CH" b="1" dirty="0"/>
              <a:t> </a:t>
            </a:r>
            <a:r>
              <a:rPr lang="de-CH" b="1" dirty="0" err="1"/>
              <a:t>deconvolution</a:t>
            </a:r>
            <a:r>
              <a:rPr lang="de-CH" b="1" dirty="0"/>
              <a:t>, Community </a:t>
            </a:r>
            <a:r>
              <a:rPr lang="de-CH" b="1" dirty="0" err="1"/>
              <a:t>diversity</a:t>
            </a:r>
            <a:endParaRPr lang="en-GB" b="1" dirty="0"/>
          </a:p>
          <a:p>
            <a:endParaRPr lang="en-CH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2DD30-18AE-C720-03D9-66D39A35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42" y="2564076"/>
            <a:ext cx="5500716" cy="358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C00C9E-AC89-A797-0FDA-EE7804A4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3" y="5574003"/>
            <a:ext cx="3104070" cy="1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0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9D57-F34D-CC4E-9489-1082D027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Fastqc</a:t>
            </a:r>
            <a:r>
              <a:rPr lang="en-US" sz="3600" dirty="0"/>
              <a:t> – sequence duplication level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6A09-1C1A-3940-9179-7603ECB3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Fraction of reads with different copy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45CC9-ECD1-5743-B4D8-A962F94E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5B555-7EE8-6B4F-AD52-CA106397F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Duplication level graph">
            <a:extLst>
              <a:ext uri="{FF2B5EF4-FFF2-40B4-BE49-F238E27FC236}">
                <a16:creationId xmlns:a16="http://schemas.microsoft.com/office/drawing/2014/main" id="{24ACA342-8190-4844-847B-C21276BE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264067"/>
            <a:ext cx="3494762" cy="2621072"/>
          </a:xfrm>
          <a:prstGeom prst="rect">
            <a:avLst/>
          </a:prstGeom>
          <a:noFill/>
        </p:spPr>
      </p:pic>
      <p:pic>
        <p:nvPicPr>
          <p:cNvPr id="7" name="Picture 6" descr="http://fgcz-bfabric.uzh.ch/repo/p1058/bfabric/Sequencing/fastqc/workunit_99008/leprosula_R1_fastqc/Images/duplication_levels.png">
            <a:extLst>
              <a:ext uri="{FF2B5EF4-FFF2-40B4-BE49-F238E27FC236}">
                <a16:creationId xmlns:a16="http://schemas.microsoft.com/office/drawing/2014/main" id="{25B36CA3-FD1A-D040-B636-9D1FFBF7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64067"/>
            <a:ext cx="3494762" cy="2621072"/>
          </a:xfrm>
          <a:prstGeom prst="rect">
            <a:avLst/>
          </a:prstGeom>
          <a:noFill/>
        </p:spPr>
      </p:pic>
      <p:pic>
        <p:nvPicPr>
          <p:cNvPr id="8" name="Picture 7" descr="http://www.womenssavingclub.com/wp-content/uploads/2011/01/CheckMark.jpg">
            <a:extLst>
              <a:ext uri="{FF2B5EF4-FFF2-40B4-BE49-F238E27FC236}">
                <a16:creationId xmlns:a16="http://schemas.microsoft.com/office/drawing/2014/main" id="{DC539EEE-416F-3941-860E-ED9EB9BF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874" y="2408659"/>
            <a:ext cx="508000" cy="56134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4356D-77E7-6847-BBEA-BFCD52867DB2}"/>
              </a:ext>
            </a:extLst>
          </p:cNvPr>
          <p:cNvSpPr txBox="1"/>
          <p:nvPr/>
        </p:nvSpPr>
        <p:spPr>
          <a:xfrm>
            <a:off x="4800600" y="4873657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CH" sz="1600"/>
              <a:t>High </a:t>
            </a:r>
            <a:r>
              <a:rPr lang="de-CH" sz="1600" err="1"/>
              <a:t>level</a:t>
            </a:r>
            <a:r>
              <a:rPr lang="de-CH" sz="1600"/>
              <a:t> </a:t>
            </a:r>
            <a:r>
              <a:rPr lang="de-CH" sz="1600" err="1"/>
              <a:t>duplication</a:t>
            </a:r>
            <a:r>
              <a:rPr lang="de-CH" sz="1600"/>
              <a:t>: </a:t>
            </a:r>
            <a:r>
              <a:rPr lang="de-CH" sz="1600" err="1"/>
              <a:t>enrichment</a:t>
            </a:r>
            <a:r>
              <a:rPr lang="de-CH" sz="1600"/>
              <a:t> </a:t>
            </a:r>
            <a:r>
              <a:rPr lang="de-CH" sz="1600" err="1"/>
              <a:t>bias</a:t>
            </a:r>
            <a:r>
              <a:rPr lang="de-CH" sz="1600"/>
              <a:t>, </a:t>
            </a:r>
            <a:r>
              <a:rPr lang="de-CH" sz="1600" err="1"/>
              <a:t>saturated</a:t>
            </a:r>
            <a:r>
              <a:rPr lang="de-CH" sz="1600"/>
              <a:t> </a:t>
            </a:r>
            <a:r>
              <a:rPr lang="de-CH" sz="1600" err="1"/>
              <a:t>sequencing</a:t>
            </a:r>
            <a:r>
              <a:rPr lang="de-CH" sz="1600"/>
              <a:t> </a:t>
            </a:r>
            <a:r>
              <a:rPr lang="de-CH" sz="1600" err="1"/>
              <a:t>depth</a:t>
            </a:r>
            <a:endParaRPr lang="de-CH" sz="1600"/>
          </a:p>
          <a:p>
            <a:pPr marL="342900" indent="-342900">
              <a:buFont typeface="Arial"/>
              <a:buChar char="•"/>
            </a:pPr>
            <a:r>
              <a:rPr lang="de-CH" sz="1600"/>
              <a:t>Normal </a:t>
            </a:r>
            <a:r>
              <a:rPr lang="de-CH" sz="1600" err="1"/>
              <a:t>for</a:t>
            </a:r>
            <a:r>
              <a:rPr lang="de-CH" sz="1600"/>
              <a:t> RNA-</a:t>
            </a:r>
            <a:r>
              <a:rPr lang="de-CH" sz="1600" err="1"/>
              <a:t>seq</a:t>
            </a:r>
            <a:r>
              <a:rPr lang="de-CH" sz="1600"/>
              <a:t> (high </a:t>
            </a:r>
            <a:r>
              <a:rPr lang="de-CH" sz="1600" err="1"/>
              <a:t>sequencing</a:t>
            </a:r>
            <a:r>
              <a:rPr lang="de-CH" sz="1600"/>
              <a:t> </a:t>
            </a:r>
            <a:r>
              <a:rPr lang="de-CH" sz="1600" err="1"/>
              <a:t>depth</a:t>
            </a:r>
            <a:r>
              <a:rPr lang="de-CH" sz="1600"/>
              <a:t>) </a:t>
            </a:r>
            <a:r>
              <a:rPr lang="de-CH" sz="1600" err="1"/>
              <a:t>and</a:t>
            </a:r>
            <a:r>
              <a:rPr lang="de-CH" sz="1600"/>
              <a:t> </a:t>
            </a:r>
            <a:r>
              <a:rPr lang="de-CH" sz="1600" err="1"/>
              <a:t>ChIP-seq</a:t>
            </a:r>
            <a:r>
              <a:rPr lang="de-CH" sz="1600"/>
              <a:t> (</a:t>
            </a:r>
            <a:r>
              <a:rPr lang="de-CH" sz="1600" err="1"/>
              <a:t>enriched</a:t>
            </a:r>
            <a:r>
              <a:rPr lang="de-CH" sz="1600"/>
              <a:t> </a:t>
            </a:r>
            <a:r>
              <a:rPr lang="de-CH" sz="1600" err="1"/>
              <a:t>libraries</a:t>
            </a:r>
            <a:r>
              <a:rPr lang="de-CH" sz="160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B8B3B-74F6-D34E-9C71-ADDED82AB94A}"/>
              </a:ext>
            </a:extLst>
          </p:cNvPr>
          <p:cNvSpPr txBox="1"/>
          <p:nvPr/>
        </p:nvSpPr>
        <p:spPr>
          <a:xfrm>
            <a:off x="533400" y="4949857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600"/>
              <a:t>Low </a:t>
            </a:r>
            <a:r>
              <a:rPr lang="de-CH" sz="1600" err="1"/>
              <a:t>level</a:t>
            </a:r>
            <a:r>
              <a:rPr lang="de-CH" sz="1600"/>
              <a:t> </a:t>
            </a:r>
            <a:r>
              <a:rPr lang="de-CH" sz="1600" err="1"/>
              <a:t>duplication</a:t>
            </a:r>
            <a:r>
              <a:rPr lang="de-CH" sz="1600"/>
              <a:t> </a:t>
            </a:r>
            <a:r>
              <a:rPr lang="de-CH" sz="1600" err="1"/>
              <a:t>is</a:t>
            </a:r>
            <a:r>
              <a:rPr lang="de-CH" sz="1600"/>
              <a:t> </a:t>
            </a:r>
            <a:r>
              <a:rPr lang="de-CH" sz="1600" err="1"/>
              <a:t>expected</a:t>
            </a:r>
            <a:r>
              <a:rPr lang="de-CH" sz="1600"/>
              <a:t> </a:t>
            </a:r>
            <a:r>
              <a:rPr lang="de-CH" sz="1600" err="1"/>
              <a:t>for</a:t>
            </a:r>
            <a:r>
              <a:rPr lang="de-CH" sz="1600"/>
              <a:t> a diverse </a:t>
            </a:r>
            <a:r>
              <a:rPr lang="de-CH" sz="1600" err="1"/>
              <a:t>library</a:t>
            </a:r>
            <a:endParaRPr lang="en-US" sz="1600"/>
          </a:p>
        </p:txBody>
      </p:sp>
      <p:pic>
        <p:nvPicPr>
          <p:cNvPr id="11" name="Picture 11" descr="http://png-2.findicons.com/files/icons/766/base_software/128/close_box_red.png">
            <a:extLst>
              <a:ext uri="{FF2B5EF4-FFF2-40B4-BE49-F238E27FC236}">
                <a16:creationId xmlns:a16="http://schemas.microsoft.com/office/drawing/2014/main" id="{EAEE85B6-D9AA-AF46-979F-8FC5D056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5547" y="2408660"/>
            <a:ext cx="520127" cy="520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1590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B16A-1800-A044-8F05-DE1E2717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FastQC</a:t>
            </a:r>
            <a:r>
              <a:rPr lang="en-US" sz="3600" dirty="0"/>
              <a:t> – Overrepresented sequences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AC54-FEF3-E243-A460-C9CBBE0C4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Sequences make up &gt;0.1 % of the total</a:t>
            </a:r>
          </a:p>
          <a:p>
            <a:r>
              <a:rPr lang="en-US"/>
              <a:t>Compare those with a contamination database for finding contamination (i.e. adaptor dimmers)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/>
              <a:t>Can be normal and biologically meaningful</a:t>
            </a:r>
          </a:p>
          <a:p>
            <a:pPr lvl="1"/>
            <a:r>
              <a:rPr lang="en-US"/>
              <a:t>Highly expressed transcripts</a:t>
            </a:r>
          </a:p>
          <a:p>
            <a:pPr lvl="1"/>
            <a:r>
              <a:rPr lang="en-US"/>
              <a:t>High copy number repeats</a:t>
            </a:r>
          </a:p>
          <a:p>
            <a:pPr lvl="1"/>
            <a:r>
              <a:rPr lang="en-US"/>
              <a:t>Less diverse library (</a:t>
            </a:r>
            <a:r>
              <a:rPr lang="en-US" err="1"/>
              <a:t>amplicons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6E93-ECDE-DC4E-AC8F-2FED7C44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7FDE6-7477-D440-A85F-C1F711E91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48BD4-564F-2947-8556-E2608586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203"/>
            <a:ext cx="9144000" cy="12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94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34A0-BC46-5045-AD0B-89D7B5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pre-processing Illumina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19F1-54A3-3940-9B08-0783062194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/>
              <a:t>fastp</a:t>
            </a:r>
          </a:p>
          <a:p>
            <a:pPr lvl="1">
              <a:buFont typeface="Arial" pitchFamily="34" charset="0"/>
              <a:buChar char="•"/>
            </a:pPr>
            <a:r>
              <a:rPr lang="de-CH" sz="1600">
                <a:hlinkClick r:id="rId2"/>
              </a:rPr>
              <a:t>https://github.com/OpenGene/fastp</a:t>
            </a:r>
            <a:endParaRPr lang="de-CH" sz="1600"/>
          </a:p>
          <a:p>
            <a:pPr lvl="1">
              <a:buFont typeface="Arial" pitchFamily="34" charset="0"/>
              <a:buChar char="•"/>
            </a:pPr>
            <a:r>
              <a:rPr lang="en-GB" sz="1600"/>
              <a:t>fast all-in-one preprocessing for fastq files</a:t>
            </a:r>
            <a:endParaRPr lang="de-CH" sz="1600"/>
          </a:p>
          <a:p>
            <a:endParaRPr lang="de-CH"/>
          </a:p>
          <a:p>
            <a:r>
              <a:rPr lang="de-CH" err="1"/>
              <a:t>Trimmomatic</a:t>
            </a:r>
            <a:endParaRPr lang="de-CH"/>
          </a:p>
          <a:p>
            <a:pPr lvl="1">
              <a:buFont typeface="Arial" pitchFamily="34" charset="0"/>
              <a:buChar char="•"/>
            </a:pPr>
            <a:r>
              <a:rPr lang="de-CH" sz="1600">
                <a:hlinkClick r:id="rId3"/>
              </a:rPr>
              <a:t>http://www.usadellab.org/cms/?page=trimmomatic</a:t>
            </a:r>
            <a:endParaRPr lang="de-CH" sz="1600"/>
          </a:p>
          <a:p>
            <a:pPr lvl="1">
              <a:buFont typeface="Arial" pitchFamily="34" charset="0"/>
              <a:buChar char="•"/>
            </a:pPr>
            <a:r>
              <a:rPr lang="de-CH" sz="1600" err="1"/>
              <a:t>Adaptor</a:t>
            </a:r>
            <a:r>
              <a:rPr lang="de-CH" sz="1600"/>
              <a:t> </a:t>
            </a:r>
            <a:r>
              <a:rPr lang="de-CH" sz="1600" err="1"/>
              <a:t>trimming</a:t>
            </a:r>
            <a:r>
              <a:rPr lang="de-CH" sz="1600"/>
              <a:t>, </a:t>
            </a:r>
            <a:r>
              <a:rPr lang="de-CH" sz="1600" err="1"/>
              <a:t>quality</a:t>
            </a:r>
            <a:r>
              <a:rPr lang="de-CH" sz="1600"/>
              <a:t> </a:t>
            </a:r>
            <a:r>
              <a:rPr lang="de-CH" sz="1600" err="1"/>
              <a:t>trimming</a:t>
            </a:r>
            <a:r>
              <a:rPr lang="de-CH" sz="1600"/>
              <a:t> &amp;</a:t>
            </a:r>
            <a:r>
              <a:rPr lang="de-CH" sz="1600" err="1"/>
              <a:t>filtering</a:t>
            </a:r>
            <a:r>
              <a:rPr lang="de-CH" sz="1600"/>
              <a:t>, ...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C0BD5-8915-164D-BE81-EDC8A7E565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/>
              <a:t>FASTX</a:t>
            </a:r>
          </a:p>
          <a:p>
            <a:pPr lvl="1">
              <a:buFont typeface="Arial" pitchFamily="34" charset="0"/>
              <a:buChar char="•"/>
            </a:pPr>
            <a:r>
              <a:rPr lang="de-CH" sz="1600">
                <a:hlinkClick r:id="rId4"/>
              </a:rPr>
              <a:t>http://hannonlab.cshl.edu/fastx_toolkit/</a:t>
            </a:r>
            <a:endParaRPr lang="de-CH" sz="1600"/>
          </a:p>
          <a:p>
            <a:pPr lvl="1">
              <a:buFont typeface="Arial" pitchFamily="34" charset="0"/>
              <a:buChar char="•"/>
            </a:pPr>
            <a:r>
              <a:rPr lang="de-CH" sz="1600" err="1"/>
              <a:t>Reformat</a:t>
            </a:r>
            <a:r>
              <a:rPr lang="de-CH" sz="1600"/>
              <a:t>, </a:t>
            </a:r>
            <a:r>
              <a:rPr lang="de-CH" sz="1600" err="1"/>
              <a:t>stats</a:t>
            </a:r>
            <a:r>
              <a:rPr lang="de-CH" sz="1600"/>
              <a:t>, </a:t>
            </a:r>
            <a:r>
              <a:rPr lang="de-CH" sz="1600" err="1"/>
              <a:t>collapse</a:t>
            </a:r>
            <a:r>
              <a:rPr lang="de-CH" sz="1600"/>
              <a:t> </a:t>
            </a:r>
            <a:r>
              <a:rPr lang="de-CH" sz="1600" err="1"/>
              <a:t>duplicated</a:t>
            </a:r>
            <a:r>
              <a:rPr lang="de-CH" sz="1600"/>
              <a:t> </a:t>
            </a:r>
            <a:r>
              <a:rPr lang="de-CH" sz="1600" err="1"/>
              <a:t>reads</a:t>
            </a:r>
            <a:r>
              <a:rPr lang="de-CH" sz="1600"/>
              <a:t>, </a:t>
            </a:r>
            <a:r>
              <a:rPr lang="de-CH" sz="1600" err="1"/>
              <a:t>trim</a:t>
            </a:r>
            <a:r>
              <a:rPr lang="de-CH" sz="1600"/>
              <a:t>, </a:t>
            </a:r>
            <a:r>
              <a:rPr lang="de-CH" sz="1600" err="1"/>
              <a:t>filter</a:t>
            </a:r>
            <a:r>
              <a:rPr lang="de-CH" sz="1600"/>
              <a:t>, </a:t>
            </a:r>
            <a:r>
              <a:rPr lang="de-CH" sz="1600" err="1"/>
              <a:t>reverse</a:t>
            </a:r>
            <a:r>
              <a:rPr lang="de-CH" sz="1600"/>
              <a:t> </a:t>
            </a:r>
            <a:r>
              <a:rPr lang="de-CH" sz="1600" err="1"/>
              <a:t>compliment</a:t>
            </a:r>
            <a:endParaRPr lang="de-CH" sz="1600"/>
          </a:p>
          <a:p>
            <a:endParaRPr lang="de-CH"/>
          </a:p>
          <a:p>
            <a:r>
              <a:rPr lang="de-CH" err="1"/>
              <a:t>FlexBar</a:t>
            </a:r>
            <a:r>
              <a:rPr lang="de-CH"/>
              <a:t> (FAR)</a:t>
            </a:r>
          </a:p>
          <a:p>
            <a:pPr lvl="1">
              <a:buFont typeface="Arial" pitchFamily="34" charset="0"/>
              <a:buChar char="•"/>
            </a:pPr>
            <a:r>
              <a:rPr lang="de-CH" sz="1600">
                <a:hlinkClick r:id="rId5"/>
              </a:rPr>
              <a:t>http://sourceforge.net/projects/theflexibleadap/</a:t>
            </a:r>
            <a:endParaRPr lang="de-CH" sz="1600"/>
          </a:p>
          <a:p>
            <a:pPr lvl="1">
              <a:buFont typeface="Arial" pitchFamily="34" charset="0"/>
              <a:buChar char="•"/>
            </a:pPr>
            <a:r>
              <a:rPr lang="en-US" sz="1600"/>
              <a:t>Flexible barcode detection and adapter removal</a:t>
            </a:r>
            <a:endParaRPr lang="de-CH" sz="1600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40D0D-2540-AF45-997F-7F5E141F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EF8E61-FE6A-F34E-B12B-0FF817972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96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1286-EFCF-4F4F-AD54-DEB6AF2D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read quality control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21225-7FC4-CEE4-FD5D-31A180714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PacBio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EA5D-4C24-B047-B76D-8AB1C88BEC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https://github.com/PacificBiosciences</a:t>
            </a:r>
            <a:endParaRPr lang="en-US"/>
          </a:p>
          <a:p>
            <a:endParaRPr lang="en-US"/>
          </a:p>
          <a:p>
            <a:r>
              <a:rPr lang="en-US"/>
              <a:t>SMRT Analysis Software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Part of PacBio software portfolio</a:t>
            </a:r>
          </a:p>
          <a:p>
            <a:endParaRPr lang="en-US"/>
          </a:p>
          <a:p>
            <a:r>
              <a:rPr lang="en-US"/>
              <a:t>http://</a:t>
            </a:r>
            <a:r>
              <a:rPr lang="en-US" err="1"/>
              <a:t>www.pacb.com</a:t>
            </a:r>
            <a:r>
              <a:rPr lang="en-US"/>
              <a:t>/support/software-downloads/ 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08C3F8-5F48-631D-B396-5F29A4C38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H"/>
              <a:t>ONT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36111-0C4D-B46F-B3EF-80996254319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3"/>
              </a:rPr>
              <a:t>https://github.com/nanoporetech</a:t>
            </a:r>
            <a:endParaRPr lang="en-US"/>
          </a:p>
          <a:p>
            <a:endParaRPr lang="en-US"/>
          </a:p>
          <a:p>
            <a:r>
              <a:rPr lang="en-US" err="1"/>
              <a:t>MinKNOW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CH"/>
              <a:t>Part of ONT software portfolio</a:t>
            </a:r>
          </a:p>
          <a:p>
            <a:endParaRPr lang="en-CH"/>
          </a:p>
          <a:p>
            <a:r>
              <a:rPr lang="en-GB"/>
              <a:t>https://</a:t>
            </a:r>
            <a:r>
              <a:rPr lang="en-GB" err="1"/>
              <a:t>nanoporetech.com</a:t>
            </a:r>
            <a:r>
              <a:rPr lang="en-GB"/>
              <a:t>/about-us/news/introducing-new-</a:t>
            </a:r>
            <a:r>
              <a:rPr lang="en-GB" err="1"/>
              <a:t>minknow</a:t>
            </a:r>
            <a:r>
              <a:rPr lang="en-GB"/>
              <a:t>-app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4238-17E7-4A47-81C6-CCB64AB7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14BE6D-A162-AE4D-5662-F07075DD2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1308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AFF-D4DA-4A48-93FA-0A5E2E8A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PacBio specific quality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3AE0-11C3-864E-BB3B-B5FC2D1F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both polymerase reads and subreads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Loading and productivity</a:t>
            </a:r>
          </a:p>
          <a:p>
            <a:endParaRPr lang="en-US" dirty="0"/>
          </a:p>
          <a:p>
            <a:r>
              <a:rPr lang="en-US" dirty="0"/>
              <a:t>Insert size distribution</a:t>
            </a:r>
            <a:endParaRPr lang="en-US" sz="17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4F54E-76AC-5845-950E-A1DF64B9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03A7C-5D39-3C4C-86AC-BCBC897E2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A238B-1220-834F-B3BF-BC91E2752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83"/>
          <a:stretch/>
        </p:blipFill>
        <p:spPr>
          <a:xfrm>
            <a:off x="5081941" y="2234755"/>
            <a:ext cx="3764280" cy="12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51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8322-5921-FE45-A5B9-F161DA6B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PacBio specific quality metrices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A004-7099-FE44-A8BD-FB5014E6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Productivity and loading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Productivity (P) – number of reads generated from a ZMW</a:t>
            </a:r>
          </a:p>
          <a:p>
            <a:pPr lvl="1"/>
            <a:r>
              <a:rPr lang="en-US" sz="1600"/>
              <a:t>P=0 </a:t>
            </a:r>
          </a:p>
          <a:p>
            <a:pPr lvl="2"/>
            <a:r>
              <a:rPr lang="en-US" sz="1600"/>
              <a:t>no polymerase reads</a:t>
            </a:r>
          </a:p>
          <a:p>
            <a:pPr lvl="1"/>
            <a:r>
              <a:rPr lang="en-US" sz="1600"/>
              <a:t>P=1 </a:t>
            </a:r>
          </a:p>
          <a:p>
            <a:pPr lvl="2"/>
            <a:r>
              <a:rPr lang="en-US" sz="1600"/>
              <a:t>one polymerase read</a:t>
            </a:r>
          </a:p>
          <a:p>
            <a:pPr lvl="1"/>
            <a:r>
              <a:rPr lang="en-US" sz="1600"/>
              <a:t>P&gt;=2 </a:t>
            </a:r>
          </a:p>
          <a:p>
            <a:pPr lvl="2"/>
            <a:r>
              <a:rPr lang="en-US" sz="1600"/>
              <a:t>Multiple complexes</a:t>
            </a:r>
          </a:p>
          <a:p>
            <a:pPr lvl="2"/>
            <a:r>
              <a:rPr lang="en-US" sz="1600"/>
              <a:t>High background</a:t>
            </a:r>
          </a:p>
          <a:p>
            <a:pPr lvl="2"/>
            <a:r>
              <a:rPr lang="en-US" sz="1600"/>
              <a:t>Signals were not conducive to efficient base calling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18BFC-97B4-1142-B0C1-AC4910CE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2D603-4132-DC41-8C69-303914E3B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B7E4C-6939-5741-A9DC-B509A6F3F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" t="22166" r="32937" b="70231"/>
          <a:stretch/>
        </p:blipFill>
        <p:spPr>
          <a:xfrm>
            <a:off x="107473" y="2286778"/>
            <a:ext cx="8972733" cy="651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E1773-2283-104A-A972-F6E1255F5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4003" r="5045" b="9153"/>
          <a:stretch/>
        </p:blipFill>
        <p:spPr>
          <a:xfrm>
            <a:off x="4898561" y="3359818"/>
            <a:ext cx="3309278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32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E544-75F8-0043-9EEF-F4B3FE71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PacBio specific quality metrices -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5A72-5EA2-9F41-8B3D-B4C8C4D19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Loading of constructs follows a Poisson distribution</a:t>
            </a:r>
          </a:p>
          <a:p>
            <a:pPr lvl="1"/>
            <a:r>
              <a:rPr lang="en-US" sz="2000" dirty="0"/>
              <a:t>Theoretically about 37% of ZMWs can be loaded with a single complex</a:t>
            </a:r>
          </a:p>
          <a:p>
            <a:r>
              <a:rPr lang="en-US" sz="2000" dirty="0"/>
              <a:t>Overloaded, reduction of P0, increase of P2</a:t>
            </a:r>
          </a:p>
          <a:p>
            <a:r>
              <a:rPr lang="en-US" sz="2000" dirty="0"/>
              <a:t>Underloaded, reduction of P1 and P2, increase of</a:t>
            </a:r>
            <a:r>
              <a:rPr lang="en-US" dirty="0"/>
              <a:t> P0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384C-21C5-2E47-B5B8-555055A2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855F4-2679-AC4C-81AC-1CC70B3FB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9FA76-6E4A-904C-8025-7AB43FED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4" y="3393718"/>
            <a:ext cx="6386214" cy="28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7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F24B-4CF9-AE4D-88EB-DA28A370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429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PacBio specific quality metrices – loading and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9E09-C4B7-8D4C-9405-5EB0FA5AC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1"/>
            <a:ext cx="4982308" cy="400418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ZMWs with no or multiple complexes produced noisier data</a:t>
            </a:r>
          </a:p>
          <a:p>
            <a:endParaRPr lang="en-US"/>
          </a:p>
          <a:p>
            <a:r>
              <a:rPr lang="en-US"/>
              <a:t>Underloading – lower yield</a:t>
            </a:r>
          </a:p>
          <a:p>
            <a:endParaRPr lang="en-US"/>
          </a:p>
          <a:p>
            <a:r>
              <a:rPr lang="en-US"/>
              <a:t>Overloading decreases read length and quality</a:t>
            </a:r>
          </a:p>
          <a:p>
            <a:pPr marL="0" indent="0">
              <a:buNone/>
            </a:pPr>
            <a:endParaRPr lang="en-US"/>
          </a:p>
          <a:p>
            <a:pPr marL="176213" lvl="2" indent="-176213">
              <a:buFont typeface="Arial"/>
              <a:buChar char="•"/>
            </a:pPr>
            <a:r>
              <a:rPr lang="en-US"/>
              <a:t>HQ region filtering is applied to rescue overloaded ZMWs, but shorten read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D1A7E-9EEB-8749-A620-45466A7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FA131-3B70-AE43-9D84-8D511D88F3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FAD06-A264-F14B-B8D8-5C3C0F6A4872}"/>
              </a:ext>
            </a:extLst>
          </p:cNvPr>
          <p:cNvGrpSpPr>
            <a:grpSpLocks noChangeAspect="1"/>
          </p:cNvGrpSpPr>
          <p:nvPr/>
        </p:nvGrpSpPr>
        <p:grpSpPr>
          <a:xfrm>
            <a:off x="5721583" y="2878811"/>
            <a:ext cx="2114319" cy="680187"/>
            <a:chOff x="4787900" y="2882900"/>
            <a:chExt cx="3276601" cy="10540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3FD4B9-CAA8-ED4C-9E70-FEE862F6B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436" t="12165" r="22844" b="85402"/>
            <a:stretch/>
          </p:blipFill>
          <p:spPr>
            <a:xfrm>
              <a:off x="5685367" y="3390900"/>
              <a:ext cx="2366434" cy="63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C6BE31-C157-8C4B-969C-1F51B28D6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34" t="14760" r="22844" b="82969"/>
            <a:stretch/>
          </p:blipFill>
          <p:spPr>
            <a:xfrm>
              <a:off x="5685367" y="3725332"/>
              <a:ext cx="2379134" cy="592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B8FBA8-8526-7E43-84C0-BCEDD253D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436" t="12165" r="22844" b="85402"/>
            <a:stretch/>
          </p:blipFill>
          <p:spPr>
            <a:xfrm>
              <a:off x="5685367" y="3543300"/>
              <a:ext cx="2366434" cy="63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88001A-E567-5C4D-B27F-8FA5D911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34" t="14760" r="22844" b="82969"/>
            <a:stretch/>
          </p:blipFill>
          <p:spPr>
            <a:xfrm>
              <a:off x="5685367" y="3877732"/>
              <a:ext cx="2379134" cy="59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F7BAF-949E-7C43-BFE2-14C4A21975C5}"/>
                </a:ext>
              </a:extLst>
            </p:cNvPr>
            <p:cNvSpPr txBox="1"/>
            <p:nvPr/>
          </p:nvSpPr>
          <p:spPr>
            <a:xfrm>
              <a:off x="4787900" y="2882900"/>
              <a:ext cx="3049708" cy="476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F83FF"/>
                </a:buClr>
              </a:pPr>
              <a:r>
                <a:rPr lang="en-US" sz="1400"/>
                <a:t>Full pass </a:t>
              </a:r>
              <a:r>
                <a:rPr lang="en-US" sz="1400" err="1"/>
                <a:t>subreads</a:t>
              </a:r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14BD1A-9567-634D-89FE-93C60EF7FCC9}"/>
              </a:ext>
            </a:extLst>
          </p:cNvPr>
          <p:cNvGrpSpPr>
            <a:grpSpLocks noChangeAspect="1"/>
          </p:cNvGrpSpPr>
          <p:nvPr/>
        </p:nvGrpSpPr>
        <p:grpSpPr>
          <a:xfrm>
            <a:off x="5564079" y="4014220"/>
            <a:ext cx="2456325" cy="1247534"/>
            <a:chOff x="4787900" y="4406900"/>
            <a:chExt cx="4025900" cy="20447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1D5568-1931-0249-B6A4-82339EDD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800" y="4800600"/>
              <a:ext cx="3175000" cy="1651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02BF18-EE1F-2E4A-99BF-894EB0CF2C69}"/>
                </a:ext>
              </a:extLst>
            </p:cNvPr>
            <p:cNvSpPr txBox="1"/>
            <p:nvPr/>
          </p:nvSpPr>
          <p:spPr>
            <a:xfrm>
              <a:off x="4787900" y="4406900"/>
              <a:ext cx="3776265" cy="50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F83FF"/>
                </a:buClr>
              </a:pPr>
              <a:r>
                <a:rPr lang="en-US" sz="1400"/>
                <a:t>HQ region filtered </a:t>
              </a:r>
              <a:r>
                <a:rPr lang="en-US" sz="1400" err="1"/>
                <a:t>subreads</a:t>
              </a:r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6E1A9D-D853-D94E-AB1C-F930AFCF3276}"/>
              </a:ext>
            </a:extLst>
          </p:cNvPr>
          <p:cNvGrpSpPr>
            <a:grpSpLocks noChangeAspect="1"/>
          </p:cNvGrpSpPr>
          <p:nvPr/>
        </p:nvGrpSpPr>
        <p:grpSpPr>
          <a:xfrm>
            <a:off x="6004721" y="1793944"/>
            <a:ext cx="2443159" cy="800836"/>
            <a:chOff x="4622800" y="1225827"/>
            <a:chExt cx="4330679" cy="14195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261AE-B14B-E54A-B313-6B451EB9E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0" r="8472" b="66279"/>
            <a:stretch/>
          </p:blipFill>
          <p:spPr>
            <a:xfrm>
              <a:off x="4622800" y="1765300"/>
              <a:ext cx="4330679" cy="8800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DC5414-2C5D-2A43-BE88-61D4C1612D0F}"/>
                </a:ext>
              </a:extLst>
            </p:cNvPr>
            <p:cNvSpPr txBox="1"/>
            <p:nvPr/>
          </p:nvSpPr>
          <p:spPr>
            <a:xfrm>
              <a:off x="4787899" y="1225827"/>
              <a:ext cx="3665583" cy="545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F83FF"/>
                </a:buClr>
              </a:pPr>
              <a:r>
                <a:rPr lang="en-US" sz="1400"/>
                <a:t>SMRT bell library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7E411-21AD-9842-8211-ACCFE19DE30A}"/>
              </a:ext>
            </a:extLst>
          </p:cNvPr>
          <p:cNvCxnSpPr>
            <a:cxnSpLocks/>
          </p:cNvCxnSpPr>
          <p:nvPr/>
        </p:nvCxnSpPr>
        <p:spPr>
          <a:xfrm>
            <a:off x="7261152" y="2594781"/>
            <a:ext cx="0" cy="314355"/>
          </a:xfrm>
          <a:prstGeom prst="straightConnector1">
            <a:avLst/>
          </a:prstGeom>
          <a:ln w="28575" cmpd="sng">
            <a:solidFill>
              <a:srgbClr val="0F83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52393B-231E-D74A-867A-6A36C6613BB8}"/>
              </a:ext>
            </a:extLst>
          </p:cNvPr>
          <p:cNvCxnSpPr/>
          <p:nvPr/>
        </p:nvCxnSpPr>
        <p:spPr>
          <a:xfrm>
            <a:off x="7261152" y="3738150"/>
            <a:ext cx="0" cy="254000"/>
          </a:xfrm>
          <a:prstGeom prst="straightConnector1">
            <a:avLst/>
          </a:prstGeom>
          <a:ln w="28575" cmpd="sng">
            <a:solidFill>
              <a:srgbClr val="0F83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754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0E38-2022-7841-A612-BCB26AD8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ONT specific quality check metrices – run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5524-5DA2-0C4A-912F-6C8B42CE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Chanel productivity</a:t>
            </a:r>
          </a:p>
          <a:p>
            <a:endParaRPr lang="en-US" dirty="0"/>
          </a:p>
          <a:p>
            <a:r>
              <a:rPr lang="en-US" b="1" dirty="0"/>
              <a:t>Active pores over time</a:t>
            </a:r>
          </a:p>
          <a:p>
            <a:endParaRPr lang="en-US" dirty="0"/>
          </a:p>
          <a:p>
            <a:r>
              <a:rPr lang="en-US" dirty="0"/>
              <a:t>Productivity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9F4DC-A51E-0149-A86B-26B78696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CFAA-4D18-444D-B92F-FA748E5CC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5C60-B121-664B-8B0D-75FAD154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6560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ONT specific quality check metrices – run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47EE-DEAC-BC42-910B-874B6954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Channel productivity</a:t>
            </a:r>
          </a:p>
          <a:p>
            <a:endParaRPr lang="en-US"/>
          </a:p>
          <a:p>
            <a:r>
              <a:rPr lang="en-US"/>
              <a:t>Too few active channels</a:t>
            </a:r>
          </a:p>
          <a:p>
            <a:pPr lvl="1"/>
            <a:r>
              <a:rPr lang="en-US" sz="1600"/>
              <a:t>Flow cell defect</a:t>
            </a:r>
          </a:p>
          <a:p>
            <a:pPr lvl="1"/>
            <a:r>
              <a:rPr lang="en-US" sz="1600"/>
              <a:t>Loading errors</a:t>
            </a:r>
          </a:p>
          <a:p>
            <a:pPr lvl="1"/>
            <a:endParaRPr lang="en-US" sz="1600"/>
          </a:p>
          <a:p>
            <a:pPr lvl="1"/>
            <a:r>
              <a:rPr lang="en-US" sz="1600"/>
              <a:t>Lower yield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1B9DD-C5A5-C34D-9DD4-D696B27D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69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B068A-6B79-354E-B1BB-8CB6682FE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651E8-E663-DF4B-B6C8-8EF04F18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0" y="2743643"/>
            <a:ext cx="4257040" cy="28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B2FCF-F238-E6DF-4771-5ED836FA4B59}"/>
              </a:ext>
            </a:extLst>
          </p:cNvPr>
          <p:cNvSpPr txBox="1">
            <a:spLocks/>
          </p:cNvSpPr>
          <p:nvPr/>
        </p:nvSpPr>
        <p:spPr>
          <a:xfrm>
            <a:off x="493452" y="1039079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Shotgun metagenomics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603F9-D6FF-422A-A240-E4587F7F8E51}"/>
              </a:ext>
            </a:extLst>
          </p:cNvPr>
          <p:cNvSpPr txBox="1"/>
          <p:nvPr/>
        </p:nvSpPr>
        <p:spPr>
          <a:xfrm>
            <a:off x="493452" y="2075716"/>
            <a:ext cx="2300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/>
              <a:t>Assembly</a:t>
            </a:r>
            <a:r>
              <a:rPr lang="en-CH" sz="1350" dirty="0"/>
              <a:t> of genomes and taxonomic 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AB5D1-EE04-FA11-8CB0-E2F18201399E}"/>
              </a:ext>
            </a:extLst>
          </p:cNvPr>
          <p:cNvSpPr txBox="1"/>
          <p:nvPr/>
        </p:nvSpPr>
        <p:spPr>
          <a:xfrm>
            <a:off x="457767" y="2755971"/>
            <a:ext cx="23004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dirty="0"/>
              <a:t>Functional annotation: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b="1" dirty="0"/>
              <a:t>Importance of pathways</a:t>
            </a:r>
            <a:r>
              <a:rPr lang="en-GB" sz="1350" dirty="0"/>
              <a:t>: how are the different taxa distributed in a functional category?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b="1" dirty="0"/>
              <a:t>Comparative:</a:t>
            </a:r>
            <a:r>
              <a:rPr lang="en-GB" sz="1350" dirty="0"/>
              <a:t> Do we see enrichment on certain gene ontologies in species present in the sample.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H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22FEC-B196-D961-5015-01F61D62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77" y="1948986"/>
            <a:ext cx="4911736" cy="4650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7DFC1-3C18-5DEB-2CFC-037E88EDB679}"/>
              </a:ext>
            </a:extLst>
          </p:cNvPr>
          <p:cNvSpPr txBox="1"/>
          <p:nvPr/>
        </p:nvSpPr>
        <p:spPr>
          <a:xfrm>
            <a:off x="105999" y="5598283"/>
            <a:ext cx="3994513" cy="1377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33333"/>
                </a:solidFill>
              </a:rPr>
              <a:t>Heat map indicating the relative number of sequence reads associated with the KEGG xenobiotic metabolism categories (on right) identified in each sample location and phase (on bottom)</a:t>
            </a:r>
          </a:p>
          <a:p>
            <a:endParaRPr lang="en-GB" sz="1000" dirty="0">
              <a:solidFill>
                <a:srgbClr val="333333"/>
              </a:solidFill>
            </a:endParaRPr>
          </a:p>
          <a:p>
            <a:r>
              <a:rPr lang="en-GB" sz="1000" dirty="0">
                <a:solidFill>
                  <a:srgbClr val="333333"/>
                </a:solidFill>
              </a:rPr>
              <a:t>Source: </a:t>
            </a:r>
            <a:r>
              <a:rPr lang="en-GB" sz="1000" dirty="0" err="1">
                <a:solidFill>
                  <a:srgbClr val="333333"/>
                </a:solidFill>
              </a:rPr>
              <a:t>Balcom</a:t>
            </a:r>
            <a:r>
              <a:rPr lang="en-GB" sz="1000" dirty="0">
                <a:solidFill>
                  <a:srgbClr val="333333"/>
                </a:solidFill>
              </a:rPr>
              <a:t> et al. 2016 </a:t>
            </a:r>
            <a:r>
              <a:rPr lang="en-GB" sz="1000" b="1" dirty="0"/>
              <a:t>Metagenomic analysis of an ecological wastewater treatment plant’s microbial communities and their potential to metabolize pharmaceuticals</a:t>
            </a:r>
          </a:p>
          <a:p>
            <a:r>
              <a:rPr lang="en-GB" sz="1350" dirty="0"/>
              <a:t> </a:t>
            </a:r>
            <a:endParaRPr lang="en-CH" sz="900" dirty="0"/>
          </a:p>
        </p:txBody>
      </p:sp>
    </p:spTree>
    <p:extLst>
      <p:ext uri="{BB962C8B-B14F-4D97-AF65-F5344CB8AC3E}">
        <p14:creationId xmlns:p14="http://schemas.microsoft.com/office/powerpoint/2010/main" val="872049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4C81-4733-D24C-960E-7764510F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39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ONT specific quality check metrices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7AAD-2A66-8241-AA21-BA7E11D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1"/>
            <a:ext cx="3799840" cy="4004181"/>
          </a:xfrm>
        </p:spPr>
        <p:txBody>
          <a:bodyPr/>
          <a:lstStyle/>
          <a:p>
            <a:r>
              <a:rPr lang="en-US"/>
              <a:t>Active pores over time</a:t>
            </a:r>
          </a:p>
          <a:p>
            <a:endParaRPr lang="en-US"/>
          </a:p>
          <a:p>
            <a:r>
              <a:rPr lang="en-US"/>
              <a:t>Decreasing active pores with time is expected </a:t>
            </a:r>
          </a:p>
          <a:p>
            <a:endParaRPr lang="en-US"/>
          </a:p>
          <a:p>
            <a:r>
              <a:rPr lang="en-US"/>
              <a:t>Fast decreasing</a:t>
            </a:r>
          </a:p>
          <a:p>
            <a:pPr lvl="1"/>
            <a:r>
              <a:rPr lang="en-US" sz="1600"/>
              <a:t>Library contamination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3B20A-6809-8B40-BBF7-222FC37C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2E1E0-52E0-EE4D-9967-6A162145B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E276-D193-0C43-955E-424A6003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25" y="3327380"/>
            <a:ext cx="4018280" cy="2969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BD9F2-C90D-B143-B743-29C60D17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73" y="1207125"/>
            <a:ext cx="4036060" cy="281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A96C-31A8-C845-B1B0-7CAC34F44E66}"/>
              </a:ext>
            </a:extLst>
          </p:cNvPr>
          <p:cNvSpPr txBox="1"/>
          <p:nvPr/>
        </p:nvSpPr>
        <p:spPr>
          <a:xfrm>
            <a:off x="5869172" y="2506627"/>
            <a:ext cx="163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1600"/>
              <a:t>Slow decreasing</a:t>
            </a:r>
          </a:p>
          <a:p>
            <a:pPr>
              <a:buClr>
                <a:srgbClr val="0F83FF"/>
              </a:buClr>
            </a:pPr>
            <a:r>
              <a:rPr lang="en-US" sz="1600"/>
              <a:t>cDNA</a:t>
            </a:r>
          </a:p>
          <a:p>
            <a:pPr>
              <a:buClr>
                <a:srgbClr val="0F83FF"/>
              </a:buClr>
            </a:pPr>
            <a:r>
              <a:rPr lang="en-US" sz="1600" err="1"/>
              <a:t>PromethION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42A35-2FF0-7445-BC02-31881E58DA3E}"/>
              </a:ext>
            </a:extLst>
          </p:cNvPr>
          <p:cNvSpPr txBox="1"/>
          <p:nvPr/>
        </p:nvSpPr>
        <p:spPr>
          <a:xfrm>
            <a:off x="5869171" y="4223299"/>
            <a:ext cx="1546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F83FF"/>
              </a:buClr>
            </a:pPr>
            <a:r>
              <a:rPr lang="en-US" sz="1600"/>
              <a:t>Fast decreasing</a:t>
            </a:r>
          </a:p>
          <a:p>
            <a:pPr>
              <a:buClr>
                <a:srgbClr val="0F83FF"/>
              </a:buClr>
            </a:pPr>
            <a:r>
              <a:rPr lang="en-US" sz="1600"/>
              <a:t>Native DNA </a:t>
            </a:r>
          </a:p>
          <a:p>
            <a:pPr>
              <a:buClr>
                <a:srgbClr val="0F83FF"/>
              </a:buClr>
            </a:pPr>
            <a:r>
              <a:rPr lang="en-US" sz="1600" err="1"/>
              <a:t>GridION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13049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4CFF-D722-5E7C-99FE-D4EF5A3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read quality control tools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3E43-AE98-A7EC-1B1C-3AAA83CB1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NanoPlot</a:t>
            </a:r>
            <a:endParaRPr lang="en-US"/>
          </a:p>
          <a:p>
            <a:pPr lvl="1"/>
            <a:r>
              <a:rPr lang="en-US">
                <a:hlinkClick r:id="rId2"/>
              </a:rPr>
              <a:t>https://github.com/wdecoster/nanopack</a:t>
            </a:r>
            <a:endParaRPr lang="en-US"/>
          </a:p>
          <a:p>
            <a:endParaRPr lang="en-US"/>
          </a:p>
          <a:p>
            <a:r>
              <a:rPr lang="en-US" err="1"/>
              <a:t>BasicQC</a:t>
            </a:r>
            <a:endParaRPr lang="en-US"/>
          </a:p>
          <a:p>
            <a:pPr lvl="1"/>
            <a:r>
              <a:rPr lang="en-US"/>
              <a:t>Part of ONT software portfolio </a:t>
            </a:r>
          </a:p>
          <a:p>
            <a:pPr lvl="1"/>
            <a:r>
              <a:rPr lang="en-US">
                <a:hlinkClick r:id="rId3"/>
              </a:rPr>
              <a:t>https://github.com/nanoporetech/ont_tutorial_basicqc</a:t>
            </a:r>
            <a:endParaRPr lang="en-US"/>
          </a:p>
          <a:p>
            <a:endParaRPr lang="en-CH"/>
          </a:p>
          <a:p>
            <a:r>
              <a:rPr lang="en-CH"/>
              <a:t>LongQC</a:t>
            </a:r>
          </a:p>
          <a:p>
            <a:pPr marL="0" indent="0">
              <a:buNone/>
            </a:pPr>
            <a:r>
              <a:rPr lang="en-GB"/>
              <a:t>	</a:t>
            </a:r>
            <a:r>
              <a:rPr lang="en-GB">
                <a:hlinkClick r:id="rId4"/>
              </a:rPr>
              <a:t>https://github.com/yfukasawa/LongQC</a:t>
            </a:r>
            <a:endParaRPr lang="en-GB"/>
          </a:p>
          <a:p>
            <a:pPr marL="0" indent="0">
              <a:buNone/>
            </a:pPr>
            <a:r>
              <a:rPr lang="en-GB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73073-C1E6-BF20-745C-C4D379C4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5ABD9-65DF-3346-9A39-1FC44615B15A}" type="slidenum">
              <a:rPr lang="en-US" smtClean="0"/>
              <a:t>71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208AC-FA80-2058-1257-55B97849F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411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49503-E386-5845-9A95-ACE384323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69" y="1935645"/>
            <a:ext cx="6536683" cy="46964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38A45-4209-DE4C-90C0-AAC447D7C8AD}"/>
              </a:ext>
            </a:extLst>
          </p:cNvPr>
          <p:cNvSpPr txBox="1"/>
          <p:nvPr/>
        </p:nvSpPr>
        <p:spPr>
          <a:xfrm>
            <a:off x="4720590" y="5726908"/>
            <a:ext cx="442341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25" dirty="0"/>
              <a:t>Source: </a:t>
            </a:r>
            <a:r>
              <a:rPr lang="en-GB" sz="825" dirty="0"/>
              <a:t>Shotgun metagenomics, from sampling to analysis. Quince et al. 2017. Nature biotechnology </a:t>
            </a:r>
          </a:p>
          <a:p>
            <a:endParaRPr lang="en-CH" sz="825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A1CD32-F7E6-B44C-931F-583E1C49FADA}"/>
              </a:ext>
            </a:extLst>
          </p:cNvPr>
          <p:cNvSpPr/>
          <p:nvPr/>
        </p:nvSpPr>
        <p:spPr>
          <a:xfrm>
            <a:off x="3673315" y="2094326"/>
            <a:ext cx="2094548" cy="9941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CBD0B-B352-984A-A8CF-DF9D67D474F4}"/>
              </a:ext>
            </a:extLst>
          </p:cNvPr>
          <p:cNvSpPr txBox="1"/>
          <p:nvPr/>
        </p:nvSpPr>
        <p:spPr>
          <a:xfrm>
            <a:off x="7636820" y="2647349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>
                <a:solidFill>
                  <a:srgbClr val="FF0000"/>
                </a:solidFill>
              </a:rPr>
              <a:t>1. Choosing the type of sequencing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A82D8A-E34A-1EAF-8FE9-04DEB24979C4}"/>
              </a:ext>
            </a:extLst>
          </p:cNvPr>
          <p:cNvSpPr txBox="1">
            <a:spLocks/>
          </p:cNvSpPr>
          <p:nvPr/>
        </p:nvSpPr>
        <p:spPr>
          <a:xfrm>
            <a:off x="620077" y="910800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Workflow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083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77AC15-DE1B-72C5-5D9C-70863ED0C2EC}"/>
              </a:ext>
            </a:extLst>
          </p:cNvPr>
          <p:cNvSpPr txBox="1">
            <a:spLocks/>
          </p:cNvSpPr>
          <p:nvPr/>
        </p:nvSpPr>
        <p:spPr>
          <a:xfrm>
            <a:off x="620076" y="1010813"/>
            <a:ext cx="8201025" cy="779889"/>
          </a:xfrm>
          <a:prstGeom prst="rect">
            <a:avLst/>
          </a:prstGeom>
          <a:solidFill>
            <a:srgbClr val="83CAC3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Next Generation Sequencing (NGS): Illumina</a:t>
            </a:r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FF8C8E-E56C-6225-38C8-8F4134698FAD}"/>
              </a:ext>
            </a:extLst>
          </p:cNvPr>
          <p:cNvSpPr txBox="1">
            <a:spLocks/>
          </p:cNvSpPr>
          <p:nvPr/>
        </p:nvSpPr>
        <p:spPr>
          <a:xfrm>
            <a:off x="533400" y="2075551"/>
            <a:ext cx="4038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Produces reads of equal length</a:t>
            </a:r>
          </a:p>
          <a:p>
            <a:endParaRPr lang="en-CH" dirty="0"/>
          </a:p>
          <a:p>
            <a:r>
              <a:rPr lang="en-CH" dirty="0"/>
              <a:t>Single-end vs. paired-end reads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614DD-3F5D-0413-49FA-AF1005D10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23"/>
          <a:stretch/>
        </p:blipFill>
        <p:spPr>
          <a:xfrm>
            <a:off x="4928908" y="2166510"/>
            <a:ext cx="3892193" cy="236551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A541E9-21DD-3767-E653-8C77C087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2"/>
          <a:stretch/>
        </p:blipFill>
        <p:spPr bwMode="auto">
          <a:xfrm>
            <a:off x="631351" y="4532023"/>
            <a:ext cx="3940649" cy="13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object 26">
            <a:extLst>
              <a:ext uri="{FF2B5EF4-FFF2-40B4-BE49-F238E27FC236}">
                <a16:creationId xmlns:a16="http://schemas.microsoft.com/office/drawing/2014/main" id="{A20C26C8-288D-3B5B-969F-4BF717DC8927}"/>
              </a:ext>
            </a:extLst>
          </p:cNvPr>
          <p:cNvGrpSpPr/>
          <p:nvPr/>
        </p:nvGrpSpPr>
        <p:grpSpPr>
          <a:xfrm>
            <a:off x="4793719" y="4954967"/>
            <a:ext cx="1210310" cy="1477010"/>
            <a:chOff x="160691" y="3586837"/>
            <a:chExt cx="1210310" cy="1477010"/>
          </a:xfrm>
        </p:grpSpPr>
        <p:sp>
          <p:nvSpPr>
            <p:cNvPr id="216" name="object 27">
              <a:extLst>
                <a:ext uri="{FF2B5EF4-FFF2-40B4-BE49-F238E27FC236}">
                  <a16:creationId xmlns:a16="http://schemas.microsoft.com/office/drawing/2014/main" id="{8481CFA3-1692-BCA3-DA5E-EE32B52324A9}"/>
                </a:ext>
              </a:extLst>
            </p:cNvPr>
            <p:cNvSpPr/>
            <p:nvPr/>
          </p:nvSpPr>
          <p:spPr>
            <a:xfrm>
              <a:off x="616943" y="482178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8">
              <a:extLst>
                <a:ext uri="{FF2B5EF4-FFF2-40B4-BE49-F238E27FC236}">
                  <a16:creationId xmlns:a16="http://schemas.microsoft.com/office/drawing/2014/main" id="{A81E65F4-3EE5-0AC1-1C18-075566BCDA4A}"/>
                </a:ext>
              </a:extLst>
            </p:cNvPr>
            <p:cNvSpPr/>
            <p:nvPr/>
          </p:nvSpPr>
          <p:spPr>
            <a:xfrm>
              <a:off x="642759" y="3903112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9">
              <a:extLst>
                <a:ext uri="{FF2B5EF4-FFF2-40B4-BE49-F238E27FC236}">
                  <a16:creationId xmlns:a16="http://schemas.microsoft.com/office/drawing/2014/main" id="{D8F2E78D-B903-1D31-2193-3FD900877C46}"/>
                </a:ext>
              </a:extLst>
            </p:cNvPr>
            <p:cNvSpPr/>
            <p:nvPr/>
          </p:nvSpPr>
          <p:spPr>
            <a:xfrm>
              <a:off x="642763" y="358683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30">
              <a:extLst>
                <a:ext uri="{FF2B5EF4-FFF2-40B4-BE49-F238E27FC236}">
                  <a16:creationId xmlns:a16="http://schemas.microsoft.com/office/drawing/2014/main" id="{13E347E2-D972-0A16-C9B2-E65029AB6EFF}"/>
                </a:ext>
              </a:extLst>
            </p:cNvPr>
            <p:cNvSpPr/>
            <p:nvPr/>
          </p:nvSpPr>
          <p:spPr>
            <a:xfrm>
              <a:off x="642763" y="470442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31">
              <a:extLst>
                <a:ext uri="{FF2B5EF4-FFF2-40B4-BE49-F238E27FC236}">
                  <a16:creationId xmlns:a16="http://schemas.microsoft.com/office/drawing/2014/main" id="{38CE53A8-B9C6-D468-FA2A-335924D1967E}"/>
                </a:ext>
              </a:extLst>
            </p:cNvPr>
            <p:cNvSpPr/>
            <p:nvPr/>
          </p:nvSpPr>
          <p:spPr>
            <a:xfrm>
              <a:off x="672423" y="482408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32">
              <a:extLst>
                <a:ext uri="{FF2B5EF4-FFF2-40B4-BE49-F238E27FC236}">
                  <a16:creationId xmlns:a16="http://schemas.microsoft.com/office/drawing/2014/main" id="{C517F150-A719-D823-0589-A84514791C76}"/>
                </a:ext>
              </a:extLst>
            </p:cNvPr>
            <p:cNvSpPr/>
            <p:nvPr/>
          </p:nvSpPr>
          <p:spPr>
            <a:xfrm>
              <a:off x="505512" y="482177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33">
              <a:extLst>
                <a:ext uri="{FF2B5EF4-FFF2-40B4-BE49-F238E27FC236}">
                  <a16:creationId xmlns:a16="http://schemas.microsoft.com/office/drawing/2014/main" id="{054BCA95-2A33-D7CB-57CE-7597B6F7FCA9}"/>
                </a:ext>
              </a:extLst>
            </p:cNvPr>
            <p:cNvSpPr/>
            <p:nvPr/>
          </p:nvSpPr>
          <p:spPr>
            <a:xfrm>
              <a:off x="526218" y="3912076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34">
              <a:extLst>
                <a:ext uri="{FF2B5EF4-FFF2-40B4-BE49-F238E27FC236}">
                  <a16:creationId xmlns:a16="http://schemas.microsoft.com/office/drawing/2014/main" id="{1AEE5BD7-20C1-207F-C36F-5AE6114B71D5}"/>
                </a:ext>
              </a:extLst>
            </p:cNvPr>
            <p:cNvSpPr/>
            <p:nvPr/>
          </p:nvSpPr>
          <p:spPr>
            <a:xfrm>
              <a:off x="526220" y="359580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35">
              <a:extLst>
                <a:ext uri="{FF2B5EF4-FFF2-40B4-BE49-F238E27FC236}">
                  <a16:creationId xmlns:a16="http://schemas.microsoft.com/office/drawing/2014/main" id="{AC49BD9D-AB57-9CD1-6C7B-60D0C5B84619}"/>
                </a:ext>
              </a:extLst>
            </p:cNvPr>
            <p:cNvSpPr/>
            <p:nvPr/>
          </p:nvSpPr>
          <p:spPr>
            <a:xfrm>
              <a:off x="526221" y="471339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36">
              <a:extLst>
                <a:ext uri="{FF2B5EF4-FFF2-40B4-BE49-F238E27FC236}">
                  <a16:creationId xmlns:a16="http://schemas.microsoft.com/office/drawing/2014/main" id="{0B55A0E0-5BF5-9583-0D42-FFA5A2638879}"/>
                </a:ext>
              </a:extLst>
            </p:cNvPr>
            <p:cNvSpPr/>
            <p:nvPr/>
          </p:nvSpPr>
          <p:spPr>
            <a:xfrm>
              <a:off x="560992" y="482408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37">
              <a:extLst>
                <a:ext uri="{FF2B5EF4-FFF2-40B4-BE49-F238E27FC236}">
                  <a16:creationId xmlns:a16="http://schemas.microsoft.com/office/drawing/2014/main" id="{168618E2-8801-ED0A-A538-A04B199CCBEE}"/>
                </a:ext>
              </a:extLst>
            </p:cNvPr>
            <p:cNvSpPr/>
            <p:nvPr/>
          </p:nvSpPr>
          <p:spPr>
            <a:xfrm>
              <a:off x="374896" y="482177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38">
              <a:extLst>
                <a:ext uri="{FF2B5EF4-FFF2-40B4-BE49-F238E27FC236}">
                  <a16:creationId xmlns:a16="http://schemas.microsoft.com/office/drawing/2014/main" id="{2FCA8239-2215-6DE2-16F6-F95B3F23B295}"/>
                </a:ext>
              </a:extLst>
            </p:cNvPr>
            <p:cNvSpPr/>
            <p:nvPr/>
          </p:nvSpPr>
          <p:spPr>
            <a:xfrm>
              <a:off x="400711" y="391207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39">
              <a:extLst>
                <a:ext uri="{FF2B5EF4-FFF2-40B4-BE49-F238E27FC236}">
                  <a16:creationId xmlns:a16="http://schemas.microsoft.com/office/drawing/2014/main" id="{E9D45733-9E6F-AC03-74A5-97A20C51EEDC}"/>
                </a:ext>
              </a:extLst>
            </p:cNvPr>
            <p:cNvSpPr/>
            <p:nvPr/>
          </p:nvSpPr>
          <p:spPr>
            <a:xfrm>
              <a:off x="400715" y="35957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40">
              <a:extLst>
                <a:ext uri="{FF2B5EF4-FFF2-40B4-BE49-F238E27FC236}">
                  <a16:creationId xmlns:a16="http://schemas.microsoft.com/office/drawing/2014/main" id="{CF614AE8-A3E0-C924-361B-1C79AD09826E}"/>
                </a:ext>
              </a:extLst>
            </p:cNvPr>
            <p:cNvSpPr/>
            <p:nvPr/>
          </p:nvSpPr>
          <p:spPr>
            <a:xfrm>
              <a:off x="400716" y="47133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41">
              <a:extLst>
                <a:ext uri="{FF2B5EF4-FFF2-40B4-BE49-F238E27FC236}">
                  <a16:creationId xmlns:a16="http://schemas.microsoft.com/office/drawing/2014/main" id="{967497D8-D29C-99DC-40F1-407340FC5788}"/>
                </a:ext>
              </a:extLst>
            </p:cNvPr>
            <p:cNvSpPr/>
            <p:nvPr/>
          </p:nvSpPr>
          <p:spPr>
            <a:xfrm>
              <a:off x="272009" y="4821771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42">
              <a:extLst>
                <a:ext uri="{FF2B5EF4-FFF2-40B4-BE49-F238E27FC236}">
                  <a16:creationId xmlns:a16="http://schemas.microsoft.com/office/drawing/2014/main" id="{386438F4-AE3F-C385-DDAC-BCF83B0D9E1F}"/>
                </a:ext>
              </a:extLst>
            </p:cNvPr>
            <p:cNvSpPr/>
            <p:nvPr/>
          </p:nvSpPr>
          <p:spPr>
            <a:xfrm>
              <a:off x="293131" y="3912074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43">
              <a:extLst>
                <a:ext uri="{FF2B5EF4-FFF2-40B4-BE49-F238E27FC236}">
                  <a16:creationId xmlns:a16="http://schemas.microsoft.com/office/drawing/2014/main" id="{C1EA3C7C-5AE1-F91E-8EFA-2A05CFBDD749}"/>
                </a:ext>
              </a:extLst>
            </p:cNvPr>
            <p:cNvSpPr/>
            <p:nvPr/>
          </p:nvSpPr>
          <p:spPr>
            <a:xfrm>
              <a:off x="293135" y="35957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44">
              <a:extLst>
                <a:ext uri="{FF2B5EF4-FFF2-40B4-BE49-F238E27FC236}">
                  <a16:creationId xmlns:a16="http://schemas.microsoft.com/office/drawing/2014/main" id="{F7029921-B447-E02F-03B9-686E57A9D3ED}"/>
                </a:ext>
              </a:extLst>
            </p:cNvPr>
            <p:cNvSpPr/>
            <p:nvPr/>
          </p:nvSpPr>
          <p:spPr>
            <a:xfrm>
              <a:off x="293136" y="471339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45">
              <a:extLst>
                <a:ext uri="{FF2B5EF4-FFF2-40B4-BE49-F238E27FC236}">
                  <a16:creationId xmlns:a16="http://schemas.microsoft.com/office/drawing/2014/main" id="{277EC15B-11B8-E861-7BDF-046AED7A6000}"/>
                </a:ext>
              </a:extLst>
            </p:cNvPr>
            <p:cNvSpPr/>
            <p:nvPr/>
          </p:nvSpPr>
          <p:spPr>
            <a:xfrm>
              <a:off x="430376" y="482408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46">
              <a:extLst>
                <a:ext uri="{FF2B5EF4-FFF2-40B4-BE49-F238E27FC236}">
                  <a16:creationId xmlns:a16="http://schemas.microsoft.com/office/drawing/2014/main" id="{B2C14D99-196E-BBAC-B00A-222884A426FA}"/>
                </a:ext>
              </a:extLst>
            </p:cNvPr>
            <p:cNvSpPr/>
            <p:nvPr/>
          </p:nvSpPr>
          <p:spPr>
            <a:xfrm>
              <a:off x="327489" y="482408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47">
              <a:extLst>
                <a:ext uri="{FF2B5EF4-FFF2-40B4-BE49-F238E27FC236}">
                  <a16:creationId xmlns:a16="http://schemas.microsoft.com/office/drawing/2014/main" id="{F708934E-D897-F6B9-4FDA-6369830E9BEB}"/>
                </a:ext>
              </a:extLst>
            </p:cNvPr>
            <p:cNvSpPr/>
            <p:nvPr/>
          </p:nvSpPr>
          <p:spPr>
            <a:xfrm>
              <a:off x="769343" y="482177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48">
              <a:extLst>
                <a:ext uri="{FF2B5EF4-FFF2-40B4-BE49-F238E27FC236}">
                  <a16:creationId xmlns:a16="http://schemas.microsoft.com/office/drawing/2014/main" id="{ED8D1D1A-4599-04AB-5868-63FB30C21BB4}"/>
                </a:ext>
              </a:extLst>
            </p:cNvPr>
            <p:cNvSpPr/>
            <p:nvPr/>
          </p:nvSpPr>
          <p:spPr>
            <a:xfrm>
              <a:off x="793921" y="390547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49">
              <a:extLst>
                <a:ext uri="{FF2B5EF4-FFF2-40B4-BE49-F238E27FC236}">
                  <a16:creationId xmlns:a16="http://schemas.microsoft.com/office/drawing/2014/main" id="{79482D46-3146-4376-BDF7-45E6AD12D11F}"/>
                </a:ext>
              </a:extLst>
            </p:cNvPr>
            <p:cNvSpPr/>
            <p:nvPr/>
          </p:nvSpPr>
          <p:spPr>
            <a:xfrm>
              <a:off x="793924" y="358918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50">
              <a:extLst>
                <a:ext uri="{FF2B5EF4-FFF2-40B4-BE49-F238E27FC236}">
                  <a16:creationId xmlns:a16="http://schemas.microsoft.com/office/drawing/2014/main" id="{7839BDD1-9027-9AFD-A31E-0EDE71D057B2}"/>
                </a:ext>
              </a:extLst>
            </p:cNvPr>
            <p:cNvSpPr/>
            <p:nvPr/>
          </p:nvSpPr>
          <p:spPr>
            <a:xfrm>
              <a:off x="793925" y="470678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51">
              <a:extLst>
                <a:ext uri="{FF2B5EF4-FFF2-40B4-BE49-F238E27FC236}">
                  <a16:creationId xmlns:a16="http://schemas.microsoft.com/office/drawing/2014/main" id="{5A46C7CF-DBFF-2124-4F7B-0FC563CB98A1}"/>
                </a:ext>
              </a:extLst>
            </p:cNvPr>
            <p:cNvSpPr/>
            <p:nvPr/>
          </p:nvSpPr>
          <p:spPr>
            <a:xfrm>
              <a:off x="824823" y="482408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52">
              <a:extLst>
                <a:ext uri="{FF2B5EF4-FFF2-40B4-BE49-F238E27FC236}">
                  <a16:creationId xmlns:a16="http://schemas.microsoft.com/office/drawing/2014/main" id="{B5B887FE-3464-3CED-9F3A-A47962B43329}"/>
                </a:ext>
              </a:extLst>
            </p:cNvPr>
            <p:cNvSpPr/>
            <p:nvPr/>
          </p:nvSpPr>
          <p:spPr>
            <a:xfrm>
              <a:off x="698239" y="390541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53">
              <a:extLst>
                <a:ext uri="{FF2B5EF4-FFF2-40B4-BE49-F238E27FC236}">
                  <a16:creationId xmlns:a16="http://schemas.microsoft.com/office/drawing/2014/main" id="{ACED074E-095B-C5AC-967C-A608DA686B19}"/>
                </a:ext>
              </a:extLst>
            </p:cNvPr>
            <p:cNvSpPr/>
            <p:nvPr/>
          </p:nvSpPr>
          <p:spPr>
            <a:xfrm>
              <a:off x="698243" y="358913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54">
              <a:extLst>
                <a:ext uri="{FF2B5EF4-FFF2-40B4-BE49-F238E27FC236}">
                  <a16:creationId xmlns:a16="http://schemas.microsoft.com/office/drawing/2014/main" id="{CCFA7E96-67C1-234E-2BDA-CF911BEA9D25}"/>
                </a:ext>
              </a:extLst>
            </p:cNvPr>
            <p:cNvSpPr/>
            <p:nvPr/>
          </p:nvSpPr>
          <p:spPr>
            <a:xfrm>
              <a:off x="698243" y="470673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55">
              <a:extLst>
                <a:ext uri="{FF2B5EF4-FFF2-40B4-BE49-F238E27FC236}">
                  <a16:creationId xmlns:a16="http://schemas.microsoft.com/office/drawing/2014/main" id="{1E4D8EDC-C906-F240-21AD-40ABA40D8825}"/>
                </a:ext>
              </a:extLst>
            </p:cNvPr>
            <p:cNvSpPr/>
            <p:nvPr/>
          </p:nvSpPr>
          <p:spPr>
            <a:xfrm>
              <a:off x="921743" y="4824131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56">
              <a:extLst>
                <a:ext uri="{FF2B5EF4-FFF2-40B4-BE49-F238E27FC236}">
                  <a16:creationId xmlns:a16="http://schemas.microsoft.com/office/drawing/2014/main" id="{D6D81DFF-1A5B-6774-2D3A-D81D35615D38}"/>
                </a:ext>
              </a:extLst>
            </p:cNvPr>
            <p:cNvSpPr/>
            <p:nvPr/>
          </p:nvSpPr>
          <p:spPr>
            <a:xfrm>
              <a:off x="936031" y="390542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57">
              <a:extLst>
                <a:ext uri="{FF2B5EF4-FFF2-40B4-BE49-F238E27FC236}">
                  <a16:creationId xmlns:a16="http://schemas.microsoft.com/office/drawing/2014/main" id="{09A20936-6DA6-90DF-51E6-0239710BD7DE}"/>
                </a:ext>
              </a:extLst>
            </p:cNvPr>
            <p:cNvSpPr/>
            <p:nvPr/>
          </p:nvSpPr>
          <p:spPr>
            <a:xfrm>
              <a:off x="936034" y="358913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58">
              <a:extLst>
                <a:ext uri="{FF2B5EF4-FFF2-40B4-BE49-F238E27FC236}">
                  <a16:creationId xmlns:a16="http://schemas.microsoft.com/office/drawing/2014/main" id="{F676C1E9-3FD1-A989-E37D-7C1BC52B8027}"/>
                </a:ext>
              </a:extLst>
            </p:cNvPr>
            <p:cNvSpPr/>
            <p:nvPr/>
          </p:nvSpPr>
          <p:spPr>
            <a:xfrm>
              <a:off x="936035" y="470673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59">
              <a:extLst>
                <a:ext uri="{FF2B5EF4-FFF2-40B4-BE49-F238E27FC236}">
                  <a16:creationId xmlns:a16="http://schemas.microsoft.com/office/drawing/2014/main" id="{6DB70446-C1C5-0AEB-80C0-4DC8021621E9}"/>
                </a:ext>
              </a:extLst>
            </p:cNvPr>
            <p:cNvSpPr/>
            <p:nvPr/>
          </p:nvSpPr>
          <p:spPr>
            <a:xfrm>
              <a:off x="977223" y="482643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60">
              <a:extLst>
                <a:ext uri="{FF2B5EF4-FFF2-40B4-BE49-F238E27FC236}">
                  <a16:creationId xmlns:a16="http://schemas.microsoft.com/office/drawing/2014/main" id="{83CC2BFD-9998-A03C-CDAE-D1EB4CCA273B}"/>
                </a:ext>
              </a:extLst>
            </p:cNvPr>
            <p:cNvSpPr/>
            <p:nvPr/>
          </p:nvSpPr>
          <p:spPr>
            <a:xfrm>
              <a:off x="849401" y="390777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61">
              <a:extLst>
                <a:ext uri="{FF2B5EF4-FFF2-40B4-BE49-F238E27FC236}">
                  <a16:creationId xmlns:a16="http://schemas.microsoft.com/office/drawing/2014/main" id="{4155C90F-024D-9FE9-1537-2C52EE83FDC1}"/>
                </a:ext>
              </a:extLst>
            </p:cNvPr>
            <p:cNvSpPr/>
            <p:nvPr/>
          </p:nvSpPr>
          <p:spPr>
            <a:xfrm>
              <a:off x="849403" y="359149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62">
              <a:extLst>
                <a:ext uri="{FF2B5EF4-FFF2-40B4-BE49-F238E27FC236}">
                  <a16:creationId xmlns:a16="http://schemas.microsoft.com/office/drawing/2014/main" id="{A6509CA4-0B94-FAC8-2961-7CBFD19EC8EA}"/>
                </a:ext>
              </a:extLst>
            </p:cNvPr>
            <p:cNvSpPr/>
            <p:nvPr/>
          </p:nvSpPr>
          <p:spPr>
            <a:xfrm>
              <a:off x="849405" y="470909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63">
              <a:extLst>
                <a:ext uri="{FF2B5EF4-FFF2-40B4-BE49-F238E27FC236}">
                  <a16:creationId xmlns:a16="http://schemas.microsoft.com/office/drawing/2014/main" id="{6E7174E7-A270-8FCA-D875-751DC1D9B5F7}"/>
                </a:ext>
              </a:extLst>
            </p:cNvPr>
            <p:cNvSpPr/>
            <p:nvPr/>
          </p:nvSpPr>
          <p:spPr>
            <a:xfrm>
              <a:off x="991511" y="390772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64">
              <a:extLst>
                <a:ext uri="{FF2B5EF4-FFF2-40B4-BE49-F238E27FC236}">
                  <a16:creationId xmlns:a16="http://schemas.microsoft.com/office/drawing/2014/main" id="{ABEDB484-BCC5-F87A-6E37-B1C4862003B2}"/>
                </a:ext>
              </a:extLst>
            </p:cNvPr>
            <p:cNvSpPr/>
            <p:nvPr/>
          </p:nvSpPr>
          <p:spPr>
            <a:xfrm>
              <a:off x="991514" y="359144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65">
              <a:extLst>
                <a:ext uri="{FF2B5EF4-FFF2-40B4-BE49-F238E27FC236}">
                  <a16:creationId xmlns:a16="http://schemas.microsoft.com/office/drawing/2014/main" id="{A4867046-9A84-DD94-7963-AB0807E250C6}"/>
                </a:ext>
              </a:extLst>
            </p:cNvPr>
            <p:cNvSpPr/>
            <p:nvPr/>
          </p:nvSpPr>
          <p:spPr>
            <a:xfrm>
              <a:off x="991515" y="470904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66">
              <a:extLst>
                <a:ext uri="{FF2B5EF4-FFF2-40B4-BE49-F238E27FC236}">
                  <a16:creationId xmlns:a16="http://schemas.microsoft.com/office/drawing/2014/main" id="{3DA06D4B-FA93-323D-A572-8C6F62D6EB6A}"/>
                </a:ext>
              </a:extLst>
            </p:cNvPr>
            <p:cNvSpPr/>
            <p:nvPr/>
          </p:nvSpPr>
          <p:spPr>
            <a:xfrm>
              <a:off x="581698" y="3914385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67">
              <a:extLst>
                <a:ext uri="{FF2B5EF4-FFF2-40B4-BE49-F238E27FC236}">
                  <a16:creationId xmlns:a16="http://schemas.microsoft.com/office/drawing/2014/main" id="{1F84FDFC-5D07-2F97-C24A-68958DCECE4F}"/>
                </a:ext>
              </a:extLst>
            </p:cNvPr>
            <p:cNvSpPr/>
            <p:nvPr/>
          </p:nvSpPr>
          <p:spPr>
            <a:xfrm>
              <a:off x="581700" y="35981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68">
              <a:extLst>
                <a:ext uri="{FF2B5EF4-FFF2-40B4-BE49-F238E27FC236}">
                  <a16:creationId xmlns:a16="http://schemas.microsoft.com/office/drawing/2014/main" id="{ABA0775D-D0CA-DBF3-4926-F368709D6EFD}"/>
                </a:ext>
              </a:extLst>
            </p:cNvPr>
            <p:cNvSpPr/>
            <p:nvPr/>
          </p:nvSpPr>
          <p:spPr>
            <a:xfrm>
              <a:off x="581701" y="47157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69">
              <a:extLst>
                <a:ext uri="{FF2B5EF4-FFF2-40B4-BE49-F238E27FC236}">
                  <a16:creationId xmlns:a16="http://schemas.microsoft.com/office/drawing/2014/main" id="{0884D0DA-EF49-7CE1-90D9-8D87EEBAECBF}"/>
                </a:ext>
              </a:extLst>
            </p:cNvPr>
            <p:cNvSpPr/>
            <p:nvPr/>
          </p:nvSpPr>
          <p:spPr>
            <a:xfrm>
              <a:off x="456191" y="3914382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70">
              <a:extLst>
                <a:ext uri="{FF2B5EF4-FFF2-40B4-BE49-F238E27FC236}">
                  <a16:creationId xmlns:a16="http://schemas.microsoft.com/office/drawing/2014/main" id="{3675FC43-840F-28D9-6F01-026B54597ECC}"/>
                </a:ext>
              </a:extLst>
            </p:cNvPr>
            <p:cNvSpPr/>
            <p:nvPr/>
          </p:nvSpPr>
          <p:spPr>
            <a:xfrm>
              <a:off x="456196" y="35981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71">
              <a:extLst>
                <a:ext uri="{FF2B5EF4-FFF2-40B4-BE49-F238E27FC236}">
                  <a16:creationId xmlns:a16="http://schemas.microsoft.com/office/drawing/2014/main" id="{A60DAC16-50C9-294A-8A92-5786F61D33A1}"/>
                </a:ext>
              </a:extLst>
            </p:cNvPr>
            <p:cNvSpPr/>
            <p:nvPr/>
          </p:nvSpPr>
          <p:spPr>
            <a:xfrm>
              <a:off x="456196" y="471569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72">
              <a:extLst>
                <a:ext uri="{FF2B5EF4-FFF2-40B4-BE49-F238E27FC236}">
                  <a16:creationId xmlns:a16="http://schemas.microsoft.com/office/drawing/2014/main" id="{A322E194-6AC3-0492-F801-BEFB934EE972}"/>
                </a:ext>
              </a:extLst>
            </p:cNvPr>
            <p:cNvSpPr/>
            <p:nvPr/>
          </p:nvSpPr>
          <p:spPr>
            <a:xfrm>
              <a:off x="348611" y="3914382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73">
              <a:extLst>
                <a:ext uri="{FF2B5EF4-FFF2-40B4-BE49-F238E27FC236}">
                  <a16:creationId xmlns:a16="http://schemas.microsoft.com/office/drawing/2014/main" id="{C798F406-40D9-6B74-E985-174C7BDA6AF9}"/>
                </a:ext>
              </a:extLst>
            </p:cNvPr>
            <p:cNvSpPr/>
            <p:nvPr/>
          </p:nvSpPr>
          <p:spPr>
            <a:xfrm>
              <a:off x="348614" y="35981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74">
              <a:extLst>
                <a:ext uri="{FF2B5EF4-FFF2-40B4-BE49-F238E27FC236}">
                  <a16:creationId xmlns:a16="http://schemas.microsoft.com/office/drawing/2014/main" id="{02D3D316-A6B1-D875-B8DD-5DFC31B211F4}"/>
                </a:ext>
              </a:extLst>
            </p:cNvPr>
            <p:cNvSpPr/>
            <p:nvPr/>
          </p:nvSpPr>
          <p:spPr>
            <a:xfrm>
              <a:off x="348616" y="4715699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75">
              <a:extLst>
                <a:ext uri="{FF2B5EF4-FFF2-40B4-BE49-F238E27FC236}">
                  <a16:creationId xmlns:a16="http://schemas.microsoft.com/office/drawing/2014/main" id="{3917D33D-1709-B9B1-4AA4-560A5DDDB785}"/>
                </a:ext>
              </a:extLst>
            </p:cNvPr>
            <p:cNvSpPr/>
            <p:nvPr/>
          </p:nvSpPr>
          <p:spPr>
            <a:xfrm>
              <a:off x="729264" y="482625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76">
              <a:extLst>
                <a:ext uri="{FF2B5EF4-FFF2-40B4-BE49-F238E27FC236}">
                  <a16:creationId xmlns:a16="http://schemas.microsoft.com/office/drawing/2014/main" id="{4BDB6626-A4C9-7856-3BFD-01EE33E656FD}"/>
                </a:ext>
              </a:extLst>
            </p:cNvPr>
            <p:cNvSpPr/>
            <p:nvPr/>
          </p:nvSpPr>
          <p:spPr>
            <a:xfrm>
              <a:off x="881665" y="482860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77">
              <a:extLst>
                <a:ext uri="{FF2B5EF4-FFF2-40B4-BE49-F238E27FC236}">
                  <a16:creationId xmlns:a16="http://schemas.microsoft.com/office/drawing/2014/main" id="{CBA5F6B9-5131-EE86-08A5-14CFC11E959F}"/>
                </a:ext>
              </a:extLst>
            </p:cNvPr>
            <p:cNvSpPr/>
            <p:nvPr/>
          </p:nvSpPr>
          <p:spPr>
            <a:xfrm>
              <a:off x="1075283" y="482177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78">
              <a:extLst>
                <a:ext uri="{FF2B5EF4-FFF2-40B4-BE49-F238E27FC236}">
                  <a16:creationId xmlns:a16="http://schemas.microsoft.com/office/drawing/2014/main" id="{DD78E056-973D-FA58-467E-5E5ECC31F8A1}"/>
                </a:ext>
              </a:extLst>
            </p:cNvPr>
            <p:cNvSpPr/>
            <p:nvPr/>
          </p:nvSpPr>
          <p:spPr>
            <a:xfrm>
              <a:off x="1099960" y="391207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79">
              <a:extLst>
                <a:ext uri="{FF2B5EF4-FFF2-40B4-BE49-F238E27FC236}">
                  <a16:creationId xmlns:a16="http://schemas.microsoft.com/office/drawing/2014/main" id="{0F092CB5-887D-71A9-0E79-884F3B42C16D}"/>
                </a:ext>
              </a:extLst>
            </p:cNvPr>
            <p:cNvSpPr/>
            <p:nvPr/>
          </p:nvSpPr>
          <p:spPr>
            <a:xfrm>
              <a:off x="1099963" y="35957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80">
              <a:extLst>
                <a:ext uri="{FF2B5EF4-FFF2-40B4-BE49-F238E27FC236}">
                  <a16:creationId xmlns:a16="http://schemas.microsoft.com/office/drawing/2014/main" id="{3C3DB6E0-581A-1144-FA38-5AB6111F8917}"/>
                </a:ext>
              </a:extLst>
            </p:cNvPr>
            <p:cNvSpPr/>
            <p:nvPr/>
          </p:nvSpPr>
          <p:spPr>
            <a:xfrm>
              <a:off x="1099964" y="47133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81">
              <a:extLst>
                <a:ext uri="{FF2B5EF4-FFF2-40B4-BE49-F238E27FC236}">
                  <a16:creationId xmlns:a16="http://schemas.microsoft.com/office/drawing/2014/main" id="{C13959FB-D8E6-DF11-C089-893ACCA90AF6}"/>
                </a:ext>
              </a:extLst>
            </p:cNvPr>
            <p:cNvSpPr/>
            <p:nvPr/>
          </p:nvSpPr>
          <p:spPr>
            <a:xfrm>
              <a:off x="1130763" y="482408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82">
              <a:extLst>
                <a:ext uri="{FF2B5EF4-FFF2-40B4-BE49-F238E27FC236}">
                  <a16:creationId xmlns:a16="http://schemas.microsoft.com/office/drawing/2014/main" id="{BC678FDB-C6B5-5C72-D9E4-23BF1969E46E}"/>
                </a:ext>
              </a:extLst>
            </p:cNvPr>
            <p:cNvSpPr/>
            <p:nvPr/>
          </p:nvSpPr>
          <p:spPr>
            <a:xfrm>
              <a:off x="1155440" y="3914382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83">
              <a:extLst>
                <a:ext uri="{FF2B5EF4-FFF2-40B4-BE49-F238E27FC236}">
                  <a16:creationId xmlns:a16="http://schemas.microsoft.com/office/drawing/2014/main" id="{C74D8BD0-957D-DA86-E212-09058011081E}"/>
                </a:ext>
              </a:extLst>
            </p:cNvPr>
            <p:cNvSpPr/>
            <p:nvPr/>
          </p:nvSpPr>
          <p:spPr>
            <a:xfrm>
              <a:off x="1155443" y="35981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84">
              <a:extLst>
                <a:ext uri="{FF2B5EF4-FFF2-40B4-BE49-F238E27FC236}">
                  <a16:creationId xmlns:a16="http://schemas.microsoft.com/office/drawing/2014/main" id="{101E9D97-9CDC-2C95-4AC4-1A6532A1DA6D}"/>
                </a:ext>
              </a:extLst>
            </p:cNvPr>
            <p:cNvSpPr/>
            <p:nvPr/>
          </p:nvSpPr>
          <p:spPr>
            <a:xfrm>
              <a:off x="1155444" y="471569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85">
              <a:extLst>
                <a:ext uri="{FF2B5EF4-FFF2-40B4-BE49-F238E27FC236}">
                  <a16:creationId xmlns:a16="http://schemas.microsoft.com/office/drawing/2014/main" id="{43B3A6DF-556F-E748-0680-B9AD6B62D778}"/>
                </a:ext>
              </a:extLst>
            </p:cNvPr>
            <p:cNvSpPr/>
            <p:nvPr/>
          </p:nvSpPr>
          <p:spPr>
            <a:xfrm>
              <a:off x="1017276" y="482624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86">
              <a:extLst>
                <a:ext uri="{FF2B5EF4-FFF2-40B4-BE49-F238E27FC236}">
                  <a16:creationId xmlns:a16="http://schemas.microsoft.com/office/drawing/2014/main" id="{6B7364E5-2BAE-B623-26FF-06F34AC15996}"/>
                </a:ext>
              </a:extLst>
            </p:cNvPr>
            <p:cNvSpPr/>
            <p:nvPr/>
          </p:nvSpPr>
          <p:spPr>
            <a:xfrm>
              <a:off x="1241969" y="4821773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87">
              <a:extLst>
                <a:ext uri="{FF2B5EF4-FFF2-40B4-BE49-F238E27FC236}">
                  <a16:creationId xmlns:a16="http://schemas.microsoft.com/office/drawing/2014/main" id="{02BD1DE2-1DC7-225C-46CF-0854934BE37A}"/>
                </a:ext>
              </a:extLst>
            </p:cNvPr>
            <p:cNvSpPr/>
            <p:nvPr/>
          </p:nvSpPr>
          <p:spPr>
            <a:xfrm>
              <a:off x="1270292" y="391207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88">
              <a:extLst>
                <a:ext uri="{FF2B5EF4-FFF2-40B4-BE49-F238E27FC236}">
                  <a16:creationId xmlns:a16="http://schemas.microsoft.com/office/drawing/2014/main" id="{B6C46004-A3A2-8BFE-44F3-31AC5BCF28BC}"/>
                </a:ext>
              </a:extLst>
            </p:cNvPr>
            <p:cNvSpPr/>
            <p:nvPr/>
          </p:nvSpPr>
          <p:spPr>
            <a:xfrm>
              <a:off x="1270292" y="35957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89">
              <a:extLst>
                <a:ext uri="{FF2B5EF4-FFF2-40B4-BE49-F238E27FC236}">
                  <a16:creationId xmlns:a16="http://schemas.microsoft.com/office/drawing/2014/main" id="{B985556E-1147-AB6C-02F2-388ED3A8F30F}"/>
                </a:ext>
              </a:extLst>
            </p:cNvPr>
            <p:cNvSpPr/>
            <p:nvPr/>
          </p:nvSpPr>
          <p:spPr>
            <a:xfrm>
              <a:off x="1270292" y="471338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90">
              <a:extLst>
                <a:ext uri="{FF2B5EF4-FFF2-40B4-BE49-F238E27FC236}">
                  <a16:creationId xmlns:a16="http://schemas.microsoft.com/office/drawing/2014/main" id="{B0745E7C-05C5-E4A5-E481-1F206238CE44}"/>
                </a:ext>
              </a:extLst>
            </p:cNvPr>
            <p:cNvSpPr/>
            <p:nvPr/>
          </p:nvSpPr>
          <p:spPr>
            <a:xfrm>
              <a:off x="1297444" y="4824081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91">
              <a:extLst>
                <a:ext uri="{FF2B5EF4-FFF2-40B4-BE49-F238E27FC236}">
                  <a16:creationId xmlns:a16="http://schemas.microsoft.com/office/drawing/2014/main" id="{6FBF619E-0BCC-6D7D-51CF-DDF8B4995AEB}"/>
                </a:ext>
              </a:extLst>
            </p:cNvPr>
            <p:cNvSpPr/>
            <p:nvPr/>
          </p:nvSpPr>
          <p:spPr>
            <a:xfrm>
              <a:off x="1325765" y="391437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92">
              <a:extLst>
                <a:ext uri="{FF2B5EF4-FFF2-40B4-BE49-F238E27FC236}">
                  <a16:creationId xmlns:a16="http://schemas.microsoft.com/office/drawing/2014/main" id="{6B6521B7-5692-0B05-7291-D58A32B40FC2}"/>
                </a:ext>
              </a:extLst>
            </p:cNvPr>
            <p:cNvSpPr/>
            <p:nvPr/>
          </p:nvSpPr>
          <p:spPr>
            <a:xfrm>
              <a:off x="1325778" y="359810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93">
              <a:extLst>
                <a:ext uri="{FF2B5EF4-FFF2-40B4-BE49-F238E27FC236}">
                  <a16:creationId xmlns:a16="http://schemas.microsoft.com/office/drawing/2014/main" id="{E2B8D85C-F3D3-6D45-0165-7A7A24AD7613}"/>
                </a:ext>
              </a:extLst>
            </p:cNvPr>
            <p:cNvSpPr/>
            <p:nvPr/>
          </p:nvSpPr>
          <p:spPr>
            <a:xfrm>
              <a:off x="1325778" y="471569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94">
              <a:extLst>
                <a:ext uri="{FF2B5EF4-FFF2-40B4-BE49-F238E27FC236}">
                  <a16:creationId xmlns:a16="http://schemas.microsoft.com/office/drawing/2014/main" id="{B2A9A26B-0E5B-52E1-191A-D45B45AC1C20}"/>
                </a:ext>
              </a:extLst>
            </p:cNvPr>
            <p:cNvSpPr/>
            <p:nvPr/>
          </p:nvSpPr>
          <p:spPr>
            <a:xfrm>
              <a:off x="1183962" y="4826243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95">
              <a:extLst>
                <a:ext uri="{FF2B5EF4-FFF2-40B4-BE49-F238E27FC236}">
                  <a16:creationId xmlns:a16="http://schemas.microsoft.com/office/drawing/2014/main" id="{5127CDC8-20B3-F1C9-44D2-9F3C27DD9607}"/>
                </a:ext>
              </a:extLst>
            </p:cNvPr>
            <p:cNvSpPr/>
            <p:nvPr/>
          </p:nvSpPr>
          <p:spPr>
            <a:xfrm>
              <a:off x="447504" y="4826243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96">
              <a:extLst>
                <a:ext uri="{FF2B5EF4-FFF2-40B4-BE49-F238E27FC236}">
                  <a16:creationId xmlns:a16="http://schemas.microsoft.com/office/drawing/2014/main" id="{913005CB-41B7-8904-EE81-346808AD7112}"/>
                </a:ext>
              </a:extLst>
            </p:cNvPr>
            <p:cNvSpPr/>
            <p:nvPr/>
          </p:nvSpPr>
          <p:spPr>
            <a:xfrm>
              <a:off x="316889" y="4826243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97">
              <a:extLst>
                <a:ext uri="{FF2B5EF4-FFF2-40B4-BE49-F238E27FC236}">
                  <a16:creationId xmlns:a16="http://schemas.microsoft.com/office/drawing/2014/main" id="{D1361634-D9DA-F103-04CE-F5BDAC414560}"/>
                </a:ext>
              </a:extLst>
            </p:cNvPr>
            <p:cNvSpPr/>
            <p:nvPr/>
          </p:nvSpPr>
          <p:spPr>
            <a:xfrm>
              <a:off x="214002" y="4826241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98">
              <a:extLst>
                <a:ext uri="{FF2B5EF4-FFF2-40B4-BE49-F238E27FC236}">
                  <a16:creationId xmlns:a16="http://schemas.microsoft.com/office/drawing/2014/main" id="{72725D5F-DAD3-EAF1-63E3-C32D010CB355}"/>
                </a:ext>
              </a:extLst>
            </p:cNvPr>
            <p:cNvSpPr/>
            <p:nvPr/>
          </p:nvSpPr>
          <p:spPr>
            <a:xfrm>
              <a:off x="755088" y="390758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99">
              <a:extLst>
                <a:ext uri="{FF2B5EF4-FFF2-40B4-BE49-F238E27FC236}">
                  <a16:creationId xmlns:a16="http://schemas.microsoft.com/office/drawing/2014/main" id="{73331ED4-E0BC-40EB-DD23-69FD8E4AAFCC}"/>
                </a:ext>
              </a:extLst>
            </p:cNvPr>
            <p:cNvSpPr/>
            <p:nvPr/>
          </p:nvSpPr>
          <p:spPr>
            <a:xfrm>
              <a:off x="755092" y="359130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00">
              <a:extLst>
                <a:ext uri="{FF2B5EF4-FFF2-40B4-BE49-F238E27FC236}">
                  <a16:creationId xmlns:a16="http://schemas.microsoft.com/office/drawing/2014/main" id="{BF290271-95EA-4202-CAB7-4C7853DECBC1}"/>
                </a:ext>
              </a:extLst>
            </p:cNvPr>
            <p:cNvSpPr/>
            <p:nvPr/>
          </p:nvSpPr>
          <p:spPr>
            <a:xfrm>
              <a:off x="755092" y="470890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01">
              <a:extLst>
                <a:ext uri="{FF2B5EF4-FFF2-40B4-BE49-F238E27FC236}">
                  <a16:creationId xmlns:a16="http://schemas.microsoft.com/office/drawing/2014/main" id="{2043063C-B93D-AFD5-D906-DB1E37386439}"/>
                </a:ext>
              </a:extLst>
            </p:cNvPr>
            <p:cNvSpPr/>
            <p:nvPr/>
          </p:nvSpPr>
          <p:spPr>
            <a:xfrm>
              <a:off x="895957" y="3909891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02">
              <a:extLst>
                <a:ext uri="{FF2B5EF4-FFF2-40B4-BE49-F238E27FC236}">
                  <a16:creationId xmlns:a16="http://schemas.microsoft.com/office/drawing/2014/main" id="{80F4D61C-5EDB-7089-3F7F-043BFB3B24C5}"/>
                </a:ext>
              </a:extLst>
            </p:cNvPr>
            <p:cNvSpPr/>
            <p:nvPr/>
          </p:nvSpPr>
          <p:spPr>
            <a:xfrm>
              <a:off x="895959" y="359360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03">
              <a:extLst>
                <a:ext uri="{FF2B5EF4-FFF2-40B4-BE49-F238E27FC236}">
                  <a16:creationId xmlns:a16="http://schemas.microsoft.com/office/drawing/2014/main" id="{9EF148A0-40C2-C8F5-5175-3C644A9B8F2E}"/>
                </a:ext>
              </a:extLst>
            </p:cNvPr>
            <p:cNvSpPr/>
            <p:nvPr/>
          </p:nvSpPr>
          <p:spPr>
            <a:xfrm>
              <a:off x="895960" y="471121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04">
              <a:extLst>
                <a:ext uri="{FF2B5EF4-FFF2-40B4-BE49-F238E27FC236}">
                  <a16:creationId xmlns:a16="http://schemas.microsoft.com/office/drawing/2014/main" id="{B5782070-2A6A-A95F-FD41-E314B1EEB854}"/>
                </a:ext>
              </a:extLst>
            </p:cNvPr>
            <p:cNvSpPr/>
            <p:nvPr/>
          </p:nvSpPr>
          <p:spPr>
            <a:xfrm>
              <a:off x="1041953" y="391654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05">
              <a:extLst>
                <a:ext uri="{FF2B5EF4-FFF2-40B4-BE49-F238E27FC236}">
                  <a16:creationId xmlns:a16="http://schemas.microsoft.com/office/drawing/2014/main" id="{9FB21F50-6D37-72FD-728D-2500AC7888CD}"/>
                </a:ext>
              </a:extLst>
            </p:cNvPr>
            <p:cNvSpPr/>
            <p:nvPr/>
          </p:nvSpPr>
          <p:spPr>
            <a:xfrm>
              <a:off x="1041957" y="36002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06">
              <a:extLst>
                <a:ext uri="{FF2B5EF4-FFF2-40B4-BE49-F238E27FC236}">
                  <a16:creationId xmlns:a16="http://schemas.microsoft.com/office/drawing/2014/main" id="{0B0A8AB1-80D0-8AEA-52D4-E7EEA32B1A0C}"/>
                </a:ext>
              </a:extLst>
            </p:cNvPr>
            <p:cNvSpPr/>
            <p:nvPr/>
          </p:nvSpPr>
          <p:spPr>
            <a:xfrm>
              <a:off x="1041957" y="47178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107">
              <a:extLst>
                <a:ext uri="{FF2B5EF4-FFF2-40B4-BE49-F238E27FC236}">
                  <a16:creationId xmlns:a16="http://schemas.microsoft.com/office/drawing/2014/main" id="{49CC3B39-027A-43CA-ED90-2178D15B9095}"/>
                </a:ext>
              </a:extLst>
            </p:cNvPr>
            <p:cNvSpPr/>
            <p:nvPr/>
          </p:nvSpPr>
          <p:spPr>
            <a:xfrm>
              <a:off x="1212282" y="3916541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108">
              <a:extLst>
                <a:ext uri="{FF2B5EF4-FFF2-40B4-BE49-F238E27FC236}">
                  <a16:creationId xmlns:a16="http://schemas.microsoft.com/office/drawing/2014/main" id="{21150CFC-BBD5-231F-CCD1-F9CB31D01B44}"/>
                </a:ext>
              </a:extLst>
            </p:cNvPr>
            <p:cNvSpPr/>
            <p:nvPr/>
          </p:nvSpPr>
          <p:spPr>
            <a:xfrm>
              <a:off x="1212284" y="36002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109">
              <a:extLst>
                <a:ext uri="{FF2B5EF4-FFF2-40B4-BE49-F238E27FC236}">
                  <a16:creationId xmlns:a16="http://schemas.microsoft.com/office/drawing/2014/main" id="{3E106488-B659-E4E8-857C-3044E1400D35}"/>
                </a:ext>
              </a:extLst>
            </p:cNvPr>
            <p:cNvSpPr/>
            <p:nvPr/>
          </p:nvSpPr>
          <p:spPr>
            <a:xfrm>
              <a:off x="1212286" y="471785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10">
              <a:extLst>
                <a:ext uri="{FF2B5EF4-FFF2-40B4-BE49-F238E27FC236}">
                  <a16:creationId xmlns:a16="http://schemas.microsoft.com/office/drawing/2014/main" id="{8975EFE6-039E-6489-997B-6FC18130913D}"/>
                </a:ext>
              </a:extLst>
            </p:cNvPr>
            <p:cNvSpPr/>
            <p:nvPr/>
          </p:nvSpPr>
          <p:spPr>
            <a:xfrm>
              <a:off x="638547" y="391655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11">
              <a:extLst>
                <a:ext uri="{FF2B5EF4-FFF2-40B4-BE49-F238E27FC236}">
                  <a16:creationId xmlns:a16="http://schemas.microsoft.com/office/drawing/2014/main" id="{D470C9BF-8993-AAD9-04C5-D64E003E416B}"/>
                </a:ext>
              </a:extLst>
            </p:cNvPr>
            <p:cNvSpPr/>
            <p:nvPr/>
          </p:nvSpPr>
          <p:spPr>
            <a:xfrm>
              <a:off x="638550" y="36002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12">
              <a:extLst>
                <a:ext uri="{FF2B5EF4-FFF2-40B4-BE49-F238E27FC236}">
                  <a16:creationId xmlns:a16="http://schemas.microsoft.com/office/drawing/2014/main" id="{F385F72D-B83C-CB5B-CC00-3864DE0071F7}"/>
                </a:ext>
              </a:extLst>
            </p:cNvPr>
            <p:cNvSpPr/>
            <p:nvPr/>
          </p:nvSpPr>
          <p:spPr>
            <a:xfrm>
              <a:off x="638558" y="471787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13">
              <a:extLst>
                <a:ext uri="{FF2B5EF4-FFF2-40B4-BE49-F238E27FC236}">
                  <a16:creationId xmlns:a16="http://schemas.microsoft.com/office/drawing/2014/main" id="{070C17B1-A698-AF2B-46BC-AE6FE7E24654}"/>
                </a:ext>
              </a:extLst>
            </p:cNvPr>
            <p:cNvSpPr/>
            <p:nvPr/>
          </p:nvSpPr>
          <p:spPr>
            <a:xfrm>
              <a:off x="342704" y="3916543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14">
              <a:extLst>
                <a:ext uri="{FF2B5EF4-FFF2-40B4-BE49-F238E27FC236}">
                  <a16:creationId xmlns:a16="http://schemas.microsoft.com/office/drawing/2014/main" id="{E120CB82-A7C6-3410-C5B0-D3DD76D6C73F}"/>
                </a:ext>
              </a:extLst>
            </p:cNvPr>
            <p:cNvSpPr/>
            <p:nvPr/>
          </p:nvSpPr>
          <p:spPr>
            <a:xfrm>
              <a:off x="342709" y="36002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15">
              <a:extLst>
                <a:ext uri="{FF2B5EF4-FFF2-40B4-BE49-F238E27FC236}">
                  <a16:creationId xmlns:a16="http://schemas.microsoft.com/office/drawing/2014/main" id="{63B11FEF-8B2A-E7B8-71D0-C020566F6B35}"/>
                </a:ext>
              </a:extLst>
            </p:cNvPr>
            <p:cNvSpPr/>
            <p:nvPr/>
          </p:nvSpPr>
          <p:spPr>
            <a:xfrm>
              <a:off x="342709" y="47178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16">
              <a:extLst>
                <a:ext uri="{FF2B5EF4-FFF2-40B4-BE49-F238E27FC236}">
                  <a16:creationId xmlns:a16="http://schemas.microsoft.com/office/drawing/2014/main" id="{8B0FB3D8-2B45-3468-AC85-9058DEE93FD1}"/>
                </a:ext>
              </a:extLst>
            </p:cNvPr>
            <p:cNvSpPr/>
            <p:nvPr/>
          </p:nvSpPr>
          <p:spPr>
            <a:xfrm>
              <a:off x="235123" y="3916544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17">
              <a:extLst>
                <a:ext uri="{FF2B5EF4-FFF2-40B4-BE49-F238E27FC236}">
                  <a16:creationId xmlns:a16="http://schemas.microsoft.com/office/drawing/2014/main" id="{66701AF0-6F37-9536-836D-D3522EC58DEA}"/>
                </a:ext>
              </a:extLst>
            </p:cNvPr>
            <p:cNvSpPr/>
            <p:nvPr/>
          </p:nvSpPr>
          <p:spPr>
            <a:xfrm>
              <a:off x="235127" y="36002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18">
              <a:extLst>
                <a:ext uri="{FF2B5EF4-FFF2-40B4-BE49-F238E27FC236}">
                  <a16:creationId xmlns:a16="http://schemas.microsoft.com/office/drawing/2014/main" id="{8FF7BB81-5718-53AD-8CFD-6419AF8CBE8E}"/>
                </a:ext>
              </a:extLst>
            </p:cNvPr>
            <p:cNvSpPr/>
            <p:nvPr/>
          </p:nvSpPr>
          <p:spPr>
            <a:xfrm>
              <a:off x="235129" y="471786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19">
              <a:extLst>
                <a:ext uri="{FF2B5EF4-FFF2-40B4-BE49-F238E27FC236}">
                  <a16:creationId xmlns:a16="http://schemas.microsoft.com/office/drawing/2014/main" id="{97890C43-2735-C57A-7346-412C7E7872B3}"/>
                </a:ext>
              </a:extLst>
            </p:cNvPr>
            <p:cNvSpPr/>
            <p:nvPr/>
          </p:nvSpPr>
          <p:spPr>
            <a:xfrm>
              <a:off x="160691" y="5048985"/>
              <a:ext cx="1210310" cy="0"/>
            </a:xfrm>
            <a:custGeom>
              <a:avLst/>
              <a:gdLst/>
              <a:ahLst/>
              <a:cxnLst/>
              <a:rect l="l" t="t" r="r" b="b"/>
              <a:pathLst>
                <a:path w="1210310">
                  <a:moveTo>
                    <a:pt x="0" y="0"/>
                  </a:moveTo>
                  <a:lnTo>
                    <a:pt x="1210240" y="1"/>
                  </a:lnTo>
                </a:path>
              </a:pathLst>
            </a:custGeom>
            <a:ln w="2857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9" name="object 120">
            <a:extLst>
              <a:ext uri="{FF2B5EF4-FFF2-40B4-BE49-F238E27FC236}">
                <a16:creationId xmlns:a16="http://schemas.microsoft.com/office/drawing/2014/main" id="{FE35CF21-78D9-8E41-DBBC-58D45C115722}"/>
              </a:ext>
            </a:extLst>
          </p:cNvPr>
          <p:cNvSpPr txBox="1"/>
          <p:nvPr/>
        </p:nvSpPr>
        <p:spPr>
          <a:xfrm>
            <a:off x="5047011" y="6425269"/>
            <a:ext cx="695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Trebuchet MS"/>
                <a:cs typeface="Trebuchet MS"/>
              </a:rPr>
              <a:t>Solid</a:t>
            </a:r>
            <a:r>
              <a:rPr sz="1000" b="1" spc="-135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surface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0" name="object 121">
            <a:extLst>
              <a:ext uri="{FF2B5EF4-FFF2-40B4-BE49-F238E27FC236}">
                <a16:creationId xmlns:a16="http://schemas.microsoft.com/office/drawing/2014/main" id="{9D338A49-3BF6-0CB7-9BC6-2400B383706F}"/>
              </a:ext>
            </a:extLst>
          </p:cNvPr>
          <p:cNvGrpSpPr/>
          <p:nvPr/>
        </p:nvGrpSpPr>
        <p:grpSpPr>
          <a:xfrm>
            <a:off x="6501647" y="5714798"/>
            <a:ext cx="62865" cy="127000"/>
            <a:chOff x="1855698" y="4329950"/>
            <a:chExt cx="62865" cy="127000"/>
          </a:xfrm>
        </p:grpSpPr>
        <p:sp>
          <p:nvSpPr>
            <p:cNvPr id="311" name="object 122">
              <a:extLst>
                <a:ext uri="{FF2B5EF4-FFF2-40B4-BE49-F238E27FC236}">
                  <a16:creationId xmlns:a16="http://schemas.microsoft.com/office/drawing/2014/main" id="{9DFF0992-A1C3-2B78-B4FB-C8A42FC01902}"/>
                </a:ext>
              </a:extLst>
            </p:cNvPr>
            <p:cNvSpPr/>
            <p:nvPr/>
          </p:nvSpPr>
          <p:spPr>
            <a:xfrm>
              <a:off x="1855698" y="4410633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5" y="39023"/>
                  </a:lnTo>
                  <a:lnTo>
                    <a:pt x="16421" y="43922"/>
                  </a:lnTo>
                  <a:lnTo>
                    <a:pt x="26885" y="45718"/>
                  </a:lnTo>
                  <a:lnTo>
                    <a:pt x="37357" y="43922"/>
                  </a:lnTo>
                  <a:lnTo>
                    <a:pt x="45907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62"/>
                  </a:lnTo>
                  <a:lnTo>
                    <a:pt x="45907" y="6696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23">
              <a:extLst>
                <a:ext uri="{FF2B5EF4-FFF2-40B4-BE49-F238E27FC236}">
                  <a16:creationId xmlns:a16="http://schemas.microsoft.com/office/drawing/2014/main" id="{1C357954-E1BD-7FF2-97FD-B05FE8201AA1}"/>
                </a:ext>
              </a:extLst>
            </p:cNvPr>
            <p:cNvSpPr/>
            <p:nvPr/>
          </p:nvSpPr>
          <p:spPr>
            <a:xfrm>
              <a:off x="1864652" y="4329950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6"/>
                  </a:lnTo>
                  <a:lnTo>
                    <a:pt x="7877" y="6696"/>
                  </a:lnTo>
                  <a:lnTo>
                    <a:pt x="2113" y="13962"/>
                  </a:lnTo>
                  <a:lnTo>
                    <a:pt x="0" y="22859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19"/>
                  </a:lnTo>
                  <a:lnTo>
                    <a:pt x="37364" y="43923"/>
                  </a:lnTo>
                  <a:lnTo>
                    <a:pt x="45915" y="39023"/>
                  </a:lnTo>
                  <a:lnTo>
                    <a:pt x="51682" y="31757"/>
                  </a:lnTo>
                  <a:lnTo>
                    <a:pt x="53797" y="22859"/>
                  </a:lnTo>
                  <a:lnTo>
                    <a:pt x="51682" y="13962"/>
                  </a:lnTo>
                  <a:lnTo>
                    <a:pt x="45915" y="6696"/>
                  </a:lnTo>
                  <a:lnTo>
                    <a:pt x="37364" y="1796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3" name="object 124">
            <a:extLst>
              <a:ext uri="{FF2B5EF4-FFF2-40B4-BE49-F238E27FC236}">
                <a16:creationId xmlns:a16="http://schemas.microsoft.com/office/drawing/2014/main" id="{7C475D63-2DD6-98AA-1F2C-037EA454D9B9}"/>
              </a:ext>
            </a:extLst>
          </p:cNvPr>
          <p:cNvGrpSpPr/>
          <p:nvPr/>
        </p:nvGrpSpPr>
        <p:grpSpPr>
          <a:xfrm>
            <a:off x="6609216" y="5634115"/>
            <a:ext cx="528955" cy="269875"/>
            <a:chOff x="1963267" y="4249267"/>
            <a:chExt cx="528955" cy="269875"/>
          </a:xfrm>
        </p:grpSpPr>
        <p:sp>
          <p:nvSpPr>
            <p:cNvPr id="314" name="object 125">
              <a:extLst>
                <a:ext uri="{FF2B5EF4-FFF2-40B4-BE49-F238E27FC236}">
                  <a16:creationId xmlns:a16="http://schemas.microsoft.com/office/drawing/2014/main" id="{C5839993-12C5-2712-6839-A7D13FFD9089}"/>
                </a:ext>
              </a:extLst>
            </p:cNvPr>
            <p:cNvSpPr/>
            <p:nvPr/>
          </p:nvSpPr>
          <p:spPr>
            <a:xfrm>
              <a:off x="2133600" y="4428566"/>
              <a:ext cx="304800" cy="73025"/>
            </a:xfrm>
            <a:custGeom>
              <a:avLst/>
              <a:gdLst/>
              <a:ahLst/>
              <a:cxnLst/>
              <a:rect l="l" t="t" r="r" b="b"/>
              <a:pathLst>
                <a:path w="304800" h="73025">
                  <a:moveTo>
                    <a:pt x="53784" y="22860"/>
                  </a:moveTo>
                  <a:lnTo>
                    <a:pt x="51663" y="13957"/>
                  </a:lnTo>
                  <a:lnTo>
                    <a:pt x="45897" y="6692"/>
                  </a:lnTo>
                  <a:lnTo>
                    <a:pt x="37350" y="1803"/>
                  </a:lnTo>
                  <a:lnTo>
                    <a:pt x="26898" y="0"/>
                  </a:lnTo>
                  <a:lnTo>
                    <a:pt x="16421" y="1803"/>
                  </a:lnTo>
                  <a:lnTo>
                    <a:pt x="7874" y="6692"/>
                  </a:lnTo>
                  <a:lnTo>
                    <a:pt x="2108" y="13957"/>
                  </a:lnTo>
                  <a:lnTo>
                    <a:pt x="0" y="22860"/>
                  </a:lnTo>
                  <a:lnTo>
                    <a:pt x="2108" y="31762"/>
                  </a:lnTo>
                  <a:lnTo>
                    <a:pt x="7874" y="39027"/>
                  </a:lnTo>
                  <a:lnTo>
                    <a:pt x="16421" y="43929"/>
                  </a:lnTo>
                  <a:lnTo>
                    <a:pt x="26898" y="45720"/>
                  </a:lnTo>
                  <a:lnTo>
                    <a:pt x="37350" y="43929"/>
                  </a:lnTo>
                  <a:lnTo>
                    <a:pt x="45897" y="39027"/>
                  </a:lnTo>
                  <a:lnTo>
                    <a:pt x="51663" y="31762"/>
                  </a:lnTo>
                  <a:lnTo>
                    <a:pt x="53784" y="22860"/>
                  </a:lnTo>
                  <a:close/>
                </a:path>
                <a:path w="304800" h="73025">
                  <a:moveTo>
                    <a:pt x="304800" y="49758"/>
                  </a:moveTo>
                  <a:lnTo>
                    <a:pt x="302679" y="40855"/>
                  </a:lnTo>
                  <a:lnTo>
                    <a:pt x="296913" y="33591"/>
                  </a:lnTo>
                  <a:lnTo>
                    <a:pt x="288366" y="28689"/>
                  </a:lnTo>
                  <a:lnTo>
                    <a:pt x="277901" y="26898"/>
                  </a:lnTo>
                  <a:lnTo>
                    <a:pt x="267436" y="28689"/>
                  </a:lnTo>
                  <a:lnTo>
                    <a:pt x="258889" y="33591"/>
                  </a:lnTo>
                  <a:lnTo>
                    <a:pt x="253123" y="40855"/>
                  </a:lnTo>
                  <a:lnTo>
                    <a:pt x="251015" y="49758"/>
                  </a:lnTo>
                  <a:lnTo>
                    <a:pt x="253123" y="58648"/>
                  </a:lnTo>
                  <a:lnTo>
                    <a:pt x="258889" y="65913"/>
                  </a:lnTo>
                  <a:lnTo>
                    <a:pt x="267436" y="70815"/>
                  </a:lnTo>
                  <a:lnTo>
                    <a:pt x="277901" y="72618"/>
                  </a:lnTo>
                  <a:lnTo>
                    <a:pt x="288366" y="70815"/>
                  </a:lnTo>
                  <a:lnTo>
                    <a:pt x="296913" y="65913"/>
                  </a:lnTo>
                  <a:lnTo>
                    <a:pt x="302679" y="58648"/>
                  </a:lnTo>
                  <a:lnTo>
                    <a:pt x="304800" y="4975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26">
              <a:extLst>
                <a:ext uri="{FF2B5EF4-FFF2-40B4-BE49-F238E27FC236}">
                  <a16:creationId xmlns:a16="http://schemas.microsoft.com/office/drawing/2014/main" id="{7E6B8DD7-C602-FBE0-49C3-3E5EDFA06F26}"/>
                </a:ext>
              </a:extLst>
            </p:cNvPr>
            <p:cNvSpPr/>
            <p:nvPr/>
          </p:nvSpPr>
          <p:spPr>
            <a:xfrm>
              <a:off x="2312885" y="4383735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6"/>
                  </a:lnTo>
                  <a:lnTo>
                    <a:pt x="7877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20"/>
                  </a:lnTo>
                  <a:lnTo>
                    <a:pt x="37370" y="43923"/>
                  </a:lnTo>
                  <a:lnTo>
                    <a:pt x="45920" y="39023"/>
                  </a:lnTo>
                  <a:lnTo>
                    <a:pt x="51683" y="31757"/>
                  </a:lnTo>
                  <a:lnTo>
                    <a:pt x="53797" y="22860"/>
                  </a:lnTo>
                  <a:lnTo>
                    <a:pt x="51683" y="13962"/>
                  </a:lnTo>
                  <a:lnTo>
                    <a:pt x="45920" y="6696"/>
                  </a:lnTo>
                  <a:lnTo>
                    <a:pt x="37370" y="1796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27">
              <a:extLst>
                <a:ext uri="{FF2B5EF4-FFF2-40B4-BE49-F238E27FC236}">
                  <a16:creationId xmlns:a16="http://schemas.microsoft.com/office/drawing/2014/main" id="{4C778238-6BFA-D0C9-76B5-C4FBD36F12CD}"/>
                </a:ext>
              </a:extLst>
            </p:cNvPr>
            <p:cNvSpPr/>
            <p:nvPr/>
          </p:nvSpPr>
          <p:spPr>
            <a:xfrm>
              <a:off x="2223249" y="4356836"/>
              <a:ext cx="116839" cy="135890"/>
            </a:xfrm>
            <a:custGeom>
              <a:avLst/>
              <a:gdLst/>
              <a:ahLst/>
              <a:cxnLst/>
              <a:rect l="l" t="t" r="r" b="b"/>
              <a:pathLst>
                <a:path w="116839" h="135889">
                  <a:moveTo>
                    <a:pt x="53784" y="22860"/>
                  </a:moveTo>
                  <a:lnTo>
                    <a:pt x="51663" y="13970"/>
                  </a:lnTo>
                  <a:lnTo>
                    <a:pt x="45897" y="6705"/>
                  </a:lnTo>
                  <a:lnTo>
                    <a:pt x="37350" y="1803"/>
                  </a:lnTo>
                  <a:lnTo>
                    <a:pt x="26885" y="0"/>
                  </a:lnTo>
                  <a:lnTo>
                    <a:pt x="16421" y="1803"/>
                  </a:lnTo>
                  <a:lnTo>
                    <a:pt x="7874" y="6705"/>
                  </a:lnTo>
                  <a:lnTo>
                    <a:pt x="2108" y="13970"/>
                  </a:lnTo>
                  <a:lnTo>
                    <a:pt x="0" y="22860"/>
                  </a:lnTo>
                  <a:lnTo>
                    <a:pt x="2108" y="31762"/>
                  </a:lnTo>
                  <a:lnTo>
                    <a:pt x="7874" y="39027"/>
                  </a:lnTo>
                  <a:lnTo>
                    <a:pt x="16421" y="43929"/>
                  </a:lnTo>
                  <a:lnTo>
                    <a:pt x="26885" y="45720"/>
                  </a:lnTo>
                  <a:lnTo>
                    <a:pt x="37350" y="43929"/>
                  </a:lnTo>
                  <a:lnTo>
                    <a:pt x="45897" y="39027"/>
                  </a:lnTo>
                  <a:lnTo>
                    <a:pt x="51663" y="31762"/>
                  </a:lnTo>
                  <a:lnTo>
                    <a:pt x="53784" y="22860"/>
                  </a:lnTo>
                  <a:close/>
                </a:path>
                <a:path w="116839" h="135889">
                  <a:moveTo>
                    <a:pt x="116535" y="112509"/>
                  </a:moveTo>
                  <a:lnTo>
                    <a:pt x="114414" y="103619"/>
                  </a:lnTo>
                  <a:lnTo>
                    <a:pt x="108648" y="96354"/>
                  </a:lnTo>
                  <a:lnTo>
                    <a:pt x="100101" y="91452"/>
                  </a:lnTo>
                  <a:lnTo>
                    <a:pt x="89636" y="89649"/>
                  </a:lnTo>
                  <a:lnTo>
                    <a:pt x="79171" y="91452"/>
                  </a:lnTo>
                  <a:lnTo>
                    <a:pt x="70624" y="96354"/>
                  </a:lnTo>
                  <a:lnTo>
                    <a:pt x="64858" y="103619"/>
                  </a:lnTo>
                  <a:lnTo>
                    <a:pt x="62750" y="112509"/>
                  </a:lnTo>
                  <a:lnTo>
                    <a:pt x="64858" y="121412"/>
                  </a:lnTo>
                  <a:lnTo>
                    <a:pt x="70624" y="128676"/>
                  </a:lnTo>
                  <a:lnTo>
                    <a:pt x="79171" y="133578"/>
                  </a:lnTo>
                  <a:lnTo>
                    <a:pt x="89636" y="135369"/>
                  </a:lnTo>
                  <a:lnTo>
                    <a:pt x="100101" y="133578"/>
                  </a:lnTo>
                  <a:lnTo>
                    <a:pt x="108648" y="128676"/>
                  </a:lnTo>
                  <a:lnTo>
                    <a:pt x="114414" y="121412"/>
                  </a:lnTo>
                  <a:lnTo>
                    <a:pt x="116535" y="11250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28">
              <a:extLst>
                <a:ext uri="{FF2B5EF4-FFF2-40B4-BE49-F238E27FC236}">
                  <a16:creationId xmlns:a16="http://schemas.microsoft.com/office/drawing/2014/main" id="{A5271C43-AA9E-33D7-D7AA-23C13864FA6E}"/>
                </a:ext>
              </a:extLst>
            </p:cNvPr>
            <p:cNvSpPr/>
            <p:nvPr/>
          </p:nvSpPr>
          <p:spPr>
            <a:xfrm>
              <a:off x="2438399" y="4383735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5" y="39023"/>
                  </a:lnTo>
                  <a:lnTo>
                    <a:pt x="16421" y="43923"/>
                  </a:lnTo>
                  <a:lnTo>
                    <a:pt x="26885" y="45720"/>
                  </a:lnTo>
                  <a:lnTo>
                    <a:pt x="37357" y="43923"/>
                  </a:lnTo>
                  <a:lnTo>
                    <a:pt x="45907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62"/>
                  </a:lnTo>
                  <a:lnTo>
                    <a:pt x="45907" y="6696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29">
              <a:extLst>
                <a:ext uri="{FF2B5EF4-FFF2-40B4-BE49-F238E27FC236}">
                  <a16:creationId xmlns:a16="http://schemas.microsoft.com/office/drawing/2014/main" id="{2424E09B-3395-4F2A-1C63-194FB7E8A326}"/>
                </a:ext>
              </a:extLst>
            </p:cNvPr>
            <p:cNvSpPr/>
            <p:nvPr/>
          </p:nvSpPr>
          <p:spPr>
            <a:xfrm>
              <a:off x="1990166" y="4294086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6"/>
                  </a:lnTo>
                  <a:lnTo>
                    <a:pt x="7877" y="6696"/>
                  </a:lnTo>
                  <a:lnTo>
                    <a:pt x="2113" y="13962"/>
                  </a:lnTo>
                  <a:lnTo>
                    <a:pt x="0" y="22859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19"/>
                  </a:lnTo>
                  <a:lnTo>
                    <a:pt x="37362" y="43923"/>
                  </a:lnTo>
                  <a:lnTo>
                    <a:pt x="45908" y="39023"/>
                  </a:lnTo>
                  <a:lnTo>
                    <a:pt x="51671" y="31757"/>
                  </a:lnTo>
                  <a:lnTo>
                    <a:pt x="53784" y="22859"/>
                  </a:lnTo>
                  <a:lnTo>
                    <a:pt x="51671" y="13962"/>
                  </a:lnTo>
                  <a:lnTo>
                    <a:pt x="45908" y="6696"/>
                  </a:lnTo>
                  <a:lnTo>
                    <a:pt x="37362" y="1796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30">
              <a:extLst>
                <a:ext uri="{FF2B5EF4-FFF2-40B4-BE49-F238E27FC236}">
                  <a16:creationId xmlns:a16="http://schemas.microsoft.com/office/drawing/2014/main" id="{4DDC229E-9D4F-45DE-BCF6-5EA1077A9D3B}"/>
                </a:ext>
              </a:extLst>
            </p:cNvPr>
            <p:cNvSpPr/>
            <p:nvPr/>
          </p:nvSpPr>
          <p:spPr>
            <a:xfrm>
              <a:off x="2034984" y="4365815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4"/>
                  </a:lnTo>
                  <a:lnTo>
                    <a:pt x="7877" y="6691"/>
                  </a:lnTo>
                  <a:lnTo>
                    <a:pt x="2113" y="13957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20"/>
                  </a:lnTo>
                  <a:lnTo>
                    <a:pt x="37362" y="43923"/>
                  </a:lnTo>
                  <a:lnTo>
                    <a:pt x="45908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57"/>
                  </a:lnTo>
                  <a:lnTo>
                    <a:pt x="45908" y="6691"/>
                  </a:lnTo>
                  <a:lnTo>
                    <a:pt x="37362" y="1794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31">
              <a:extLst>
                <a:ext uri="{FF2B5EF4-FFF2-40B4-BE49-F238E27FC236}">
                  <a16:creationId xmlns:a16="http://schemas.microsoft.com/office/drawing/2014/main" id="{035AF7B8-C3A3-FE68-B1F9-1BCCED0B47F5}"/>
                </a:ext>
              </a:extLst>
            </p:cNvPr>
            <p:cNvSpPr/>
            <p:nvPr/>
          </p:nvSpPr>
          <p:spPr>
            <a:xfrm>
              <a:off x="1990166" y="4473382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5"/>
                  </a:lnTo>
                  <a:lnTo>
                    <a:pt x="2113" y="13961"/>
                  </a:lnTo>
                  <a:lnTo>
                    <a:pt x="0" y="22859"/>
                  </a:lnTo>
                  <a:lnTo>
                    <a:pt x="2113" y="31757"/>
                  </a:lnTo>
                  <a:lnTo>
                    <a:pt x="7875" y="39023"/>
                  </a:lnTo>
                  <a:lnTo>
                    <a:pt x="16421" y="43922"/>
                  </a:lnTo>
                  <a:lnTo>
                    <a:pt x="26885" y="45718"/>
                  </a:lnTo>
                  <a:lnTo>
                    <a:pt x="37357" y="43922"/>
                  </a:lnTo>
                  <a:lnTo>
                    <a:pt x="45907" y="39023"/>
                  </a:lnTo>
                  <a:lnTo>
                    <a:pt x="51671" y="31757"/>
                  </a:lnTo>
                  <a:lnTo>
                    <a:pt x="53784" y="22859"/>
                  </a:lnTo>
                  <a:lnTo>
                    <a:pt x="51671" y="13961"/>
                  </a:lnTo>
                  <a:lnTo>
                    <a:pt x="45907" y="6695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32">
              <a:extLst>
                <a:ext uri="{FF2B5EF4-FFF2-40B4-BE49-F238E27FC236}">
                  <a16:creationId xmlns:a16="http://schemas.microsoft.com/office/drawing/2014/main" id="{7DD47FE0-10A6-85E9-CCFC-E2FD6A0A5499}"/>
                </a:ext>
              </a:extLst>
            </p:cNvPr>
            <p:cNvSpPr/>
            <p:nvPr/>
          </p:nvSpPr>
          <p:spPr>
            <a:xfrm>
              <a:off x="1963267" y="4410621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6"/>
                  </a:lnTo>
                  <a:lnTo>
                    <a:pt x="2113" y="13962"/>
                  </a:lnTo>
                  <a:lnTo>
                    <a:pt x="0" y="22859"/>
                  </a:lnTo>
                  <a:lnTo>
                    <a:pt x="2113" y="31760"/>
                  </a:lnTo>
                  <a:lnTo>
                    <a:pt x="7875" y="39027"/>
                  </a:lnTo>
                  <a:lnTo>
                    <a:pt x="16421" y="43927"/>
                  </a:lnTo>
                  <a:lnTo>
                    <a:pt x="26885" y="45723"/>
                  </a:lnTo>
                  <a:lnTo>
                    <a:pt x="37357" y="43927"/>
                  </a:lnTo>
                  <a:lnTo>
                    <a:pt x="45907" y="39027"/>
                  </a:lnTo>
                  <a:lnTo>
                    <a:pt x="51671" y="31760"/>
                  </a:lnTo>
                  <a:lnTo>
                    <a:pt x="53784" y="22859"/>
                  </a:lnTo>
                  <a:lnTo>
                    <a:pt x="51671" y="13962"/>
                  </a:lnTo>
                  <a:lnTo>
                    <a:pt x="45907" y="6696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33">
              <a:extLst>
                <a:ext uri="{FF2B5EF4-FFF2-40B4-BE49-F238E27FC236}">
                  <a16:creationId xmlns:a16="http://schemas.microsoft.com/office/drawing/2014/main" id="{EE7069B4-6D01-B8F3-018B-817958E022D1}"/>
                </a:ext>
              </a:extLst>
            </p:cNvPr>
            <p:cNvSpPr/>
            <p:nvPr/>
          </p:nvSpPr>
          <p:spPr>
            <a:xfrm>
              <a:off x="2169452" y="4249267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6"/>
                  </a:lnTo>
                  <a:lnTo>
                    <a:pt x="7877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20"/>
                  </a:lnTo>
                  <a:lnTo>
                    <a:pt x="37364" y="43923"/>
                  </a:lnTo>
                  <a:lnTo>
                    <a:pt x="45915" y="39023"/>
                  </a:lnTo>
                  <a:lnTo>
                    <a:pt x="51682" y="31757"/>
                  </a:lnTo>
                  <a:lnTo>
                    <a:pt x="53797" y="22860"/>
                  </a:lnTo>
                  <a:lnTo>
                    <a:pt x="51682" y="13962"/>
                  </a:lnTo>
                  <a:lnTo>
                    <a:pt x="45915" y="6696"/>
                  </a:lnTo>
                  <a:lnTo>
                    <a:pt x="37364" y="1796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34">
              <a:extLst>
                <a:ext uri="{FF2B5EF4-FFF2-40B4-BE49-F238E27FC236}">
                  <a16:creationId xmlns:a16="http://schemas.microsoft.com/office/drawing/2014/main" id="{F32521F5-40E1-B6AF-76F3-A4CCB88E92C6}"/>
                </a:ext>
              </a:extLst>
            </p:cNvPr>
            <p:cNvSpPr/>
            <p:nvPr/>
          </p:nvSpPr>
          <p:spPr>
            <a:xfrm>
              <a:off x="2124621" y="4294085"/>
              <a:ext cx="224154" cy="81915"/>
            </a:xfrm>
            <a:custGeom>
              <a:avLst/>
              <a:gdLst/>
              <a:ahLst/>
              <a:cxnLst/>
              <a:rect l="l" t="t" r="r" b="b"/>
              <a:pathLst>
                <a:path w="224155" h="81914">
                  <a:moveTo>
                    <a:pt x="53797" y="58712"/>
                  </a:moveTo>
                  <a:lnTo>
                    <a:pt x="51676" y="49822"/>
                  </a:lnTo>
                  <a:lnTo>
                    <a:pt x="45910" y="42557"/>
                  </a:lnTo>
                  <a:lnTo>
                    <a:pt x="37363" y="37655"/>
                  </a:lnTo>
                  <a:lnTo>
                    <a:pt x="26898" y="35852"/>
                  </a:lnTo>
                  <a:lnTo>
                    <a:pt x="16421" y="37655"/>
                  </a:lnTo>
                  <a:lnTo>
                    <a:pt x="7874" y="42557"/>
                  </a:lnTo>
                  <a:lnTo>
                    <a:pt x="2108" y="49822"/>
                  </a:lnTo>
                  <a:lnTo>
                    <a:pt x="0" y="58712"/>
                  </a:lnTo>
                  <a:lnTo>
                    <a:pt x="2108" y="67614"/>
                  </a:lnTo>
                  <a:lnTo>
                    <a:pt x="7874" y="74879"/>
                  </a:lnTo>
                  <a:lnTo>
                    <a:pt x="16421" y="79781"/>
                  </a:lnTo>
                  <a:lnTo>
                    <a:pt x="26898" y="81572"/>
                  </a:lnTo>
                  <a:lnTo>
                    <a:pt x="37363" y="79781"/>
                  </a:lnTo>
                  <a:lnTo>
                    <a:pt x="45910" y="74879"/>
                  </a:lnTo>
                  <a:lnTo>
                    <a:pt x="51676" y="67614"/>
                  </a:lnTo>
                  <a:lnTo>
                    <a:pt x="53797" y="58712"/>
                  </a:lnTo>
                  <a:close/>
                </a:path>
                <a:path w="224155" h="81914">
                  <a:moveTo>
                    <a:pt x="224129" y="22860"/>
                  </a:moveTo>
                  <a:lnTo>
                    <a:pt x="222008" y="13970"/>
                  </a:lnTo>
                  <a:lnTo>
                    <a:pt x="216242" y="6705"/>
                  </a:lnTo>
                  <a:lnTo>
                    <a:pt x="207695" y="1803"/>
                  </a:lnTo>
                  <a:lnTo>
                    <a:pt x="197231" y="0"/>
                  </a:lnTo>
                  <a:lnTo>
                    <a:pt x="186753" y="1803"/>
                  </a:lnTo>
                  <a:lnTo>
                    <a:pt x="178206" y="6705"/>
                  </a:lnTo>
                  <a:lnTo>
                    <a:pt x="172440" y="13970"/>
                  </a:lnTo>
                  <a:lnTo>
                    <a:pt x="170332" y="22860"/>
                  </a:lnTo>
                  <a:lnTo>
                    <a:pt x="172440" y="31762"/>
                  </a:lnTo>
                  <a:lnTo>
                    <a:pt x="178206" y="39027"/>
                  </a:lnTo>
                  <a:lnTo>
                    <a:pt x="186753" y="43929"/>
                  </a:lnTo>
                  <a:lnTo>
                    <a:pt x="197231" y="45720"/>
                  </a:lnTo>
                  <a:lnTo>
                    <a:pt x="207695" y="43929"/>
                  </a:lnTo>
                  <a:lnTo>
                    <a:pt x="216242" y="39027"/>
                  </a:lnTo>
                  <a:lnTo>
                    <a:pt x="222008" y="31762"/>
                  </a:lnTo>
                  <a:lnTo>
                    <a:pt x="224129" y="2286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4" name="object 135">
            <a:extLst>
              <a:ext uri="{FF2B5EF4-FFF2-40B4-BE49-F238E27FC236}">
                <a16:creationId xmlns:a16="http://schemas.microsoft.com/office/drawing/2014/main" id="{FD22A4BD-002E-4171-3ABD-C09626D9623F}"/>
              </a:ext>
            </a:extLst>
          </p:cNvPr>
          <p:cNvSpPr/>
          <p:nvPr/>
        </p:nvSpPr>
        <p:spPr>
          <a:xfrm>
            <a:off x="6394065" y="5768583"/>
            <a:ext cx="53975" cy="45720"/>
          </a:xfrm>
          <a:custGeom>
            <a:avLst/>
            <a:gdLst/>
            <a:ahLst/>
            <a:cxnLst/>
            <a:rect l="l" t="t" r="r" b="b"/>
            <a:pathLst>
              <a:path w="53975" h="45720">
                <a:moveTo>
                  <a:pt x="26885" y="0"/>
                </a:moveTo>
                <a:lnTo>
                  <a:pt x="16421" y="1796"/>
                </a:lnTo>
                <a:lnTo>
                  <a:pt x="7875" y="6696"/>
                </a:lnTo>
                <a:lnTo>
                  <a:pt x="2113" y="13962"/>
                </a:lnTo>
                <a:lnTo>
                  <a:pt x="0" y="22860"/>
                </a:lnTo>
                <a:lnTo>
                  <a:pt x="2113" y="31757"/>
                </a:lnTo>
                <a:lnTo>
                  <a:pt x="7875" y="39023"/>
                </a:lnTo>
                <a:lnTo>
                  <a:pt x="16421" y="43923"/>
                </a:lnTo>
                <a:lnTo>
                  <a:pt x="26885" y="45720"/>
                </a:lnTo>
                <a:lnTo>
                  <a:pt x="37357" y="43923"/>
                </a:lnTo>
                <a:lnTo>
                  <a:pt x="45907" y="39023"/>
                </a:lnTo>
                <a:lnTo>
                  <a:pt x="51671" y="31757"/>
                </a:lnTo>
                <a:lnTo>
                  <a:pt x="53784" y="22860"/>
                </a:lnTo>
                <a:lnTo>
                  <a:pt x="51671" y="13962"/>
                </a:lnTo>
                <a:lnTo>
                  <a:pt x="45907" y="6696"/>
                </a:lnTo>
                <a:lnTo>
                  <a:pt x="37357" y="1796"/>
                </a:lnTo>
                <a:lnTo>
                  <a:pt x="2688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5" name="object 136">
            <a:extLst>
              <a:ext uri="{FF2B5EF4-FFF2-40B4-BE49-F238E27FC236}">
                <a16:creationId xmlns:a16="http://schemas.microsoft.com/office/drawing/2014/main" id="{9772CA29-FF6F-213B-55E0-B32D53F0B010}"/>
              </a:ext>
            </a:extLst>
          </p:cNvPr>
          <p:cNvGrpSpPr/>
          <p:nvPr/>
        </p:nvGrpSpPr>
        <p:grpSpPr>
          <a:xfrm>
            <a:off x="6465782" y="5078363"/>
            <a:ext cx="367665" cy="234315"/>
            <a:chOff x="1819833" y="3693515"/>
            <a:chExt cx="367665" cy="234315"/>
          </a:xfrm>
        </p:grpSpPr>
        <p:sp>
          <p:nvSpPr>
            <p:cNvPr id="326" name="object 137">
              <a:extLst>
                <a:ext uri="{FF2B5EF4-FFF2-40B4-BE49-F238E27FC236}">
                  <a16:creationId xmlns:a16="http://schemas.microsoft.com/office/drawing/2014/main" id="{0B9FBAE9-B557-97A0-58EC-DE2C03E73EE2}"/>
                </a:ext>
              </a:extLst>
            </p:cNvPr>
            <p:cNvSpPr/>
            <p:nvPr/>
          </p:nvSpPr>
          <p:spPr>
            <a:xfrm>
              <a:off x="1819833" y="3702418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98" y="0"/>
                  </a:moveTo>
                  <a:lnTo>
                    <a:pt x="16427" y="1796"/>
                  </a:lnTo>
                  <a:lnTo>
                    <a:pt x="7877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7" y="39023"/>
                  </a:lnTo>
                  <a:lnTo>
                    <a:pt x="16427" y="43923"/>
                  </a:lnTo>
                  <a:lnTo>
                    <a:pt x="26898" y="45719"/>
                  </a:lnTo>
                  <a:lnTo>
                    <a:pt x="37362" y="43923"/>
                  </a:lnTo>
                  <a:lnTo>
                    <a:pt x="45908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62"/>
                  </a:lnTo>
                  <a:lnTo>
                    <a:pt x="45908" y="6696"/>
                  </a:lnTo>
                  <a:lnTo>
                    <a:pt x="37362" y="1796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38">
              <a:extLst>
                <a:ext uri="{FF2B5EF4-FFF2-40B4-BE49-F238E27FC236}">
                  <a16:creationId xmlns:a16="http://schemas.microsoft.com/office/drawing/2014/main" id="{7B3F08B8-FCFF-5290-F851-E61308307B23}"/>
                </a:ext>
              </a:extLst>
            </p:cNvPr>
            <p:cNvSpPr/>
            <p:nvPr/>
          </p:nvSpPr>
          <p:spPr>
            <a:xfrm>
              <a:off x="2133600" y="3693515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4"/>
                  </a:lnTo>
                  <a:lnTo>
                    <a:pt x="7875" y="6689"/>
                  </a:lnTo>
                  <a:lnTo>
                    <a:pt x="2113" y="13951"/>
                  </a:lnTo>
                  <a:lnTo>
                    <a:pt x="0" y="22847"/>
                  </a:lnTo>
                  <a:lnTo>
                    <a:pt x="2113" y="31744"/>
                  </a:lnTo>
                  <a:lnTo>
                    <a:pt x="7875" y="39011"/>
                  </a:lnTo>
                  <a:lnTo>
                    <a:pt x="16421" y="43910"/>
                  </a:lnTo>
                  <a:lnTo>
                    <a:pt x="26885" y="45707"/>
                  </a:lnTo>
                  <a:lnTo>
                    <a:pt x="37357" y="43910"/>
                  </a:lnTo>
                  <a:lnTo>
                    <a:pt x="45907" y="39011"/>
                  </a:lnTo>
                  <a:lnTo>
                    <a:pt x="51671" y="31744"/>
                  </a:lnTo>
                  <a:lnTo>
                    <a:pt x="53784" y="22847"/>
                  </a:lnTo>
                  <a:lnTo>
                    <a:pt x="51671" y="13951"/>
                  </a:lnTo>
                  <a:lnTo>
                    <a:pt x="45907" y="6689"/>
                  </a:lnTo>
                  <a:lnTo>
                    <a:pt x="37357" y="1794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39">
              <a:extLst>
                <a:ext uri="{FF2B5EF4-FFF2-40B4-BE49-F238E27FC236}">
                  <a16:creationId xmlns:a16="http://schemas.microsoft.com/office/drawing/2014/main" id="{A1493AA3-13F4-FD45-F7BA-AEB94A649754}"/>
                </a:ext>
              </a:extLst>
            </p:cNvPr>
            <p:cNvSpPr/>
            <p:nvPr/>
          </p:nvSpPr>
          <p:spPr>
            <a:xfrm>
              <a:off x="1819833" y="3881704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5" y="39023"/>
                  </a:lnTo>
                  <a:lnTo>
                    <a:pt x="16421" y="43923"/>
                  </a:lnTo>
                  <a:lnTo>
                    <a:pt x="26885" y="45720"/>
                  </a:lnTo>
                  <a:lnTo>
                    <a:pt x="37357" y="43923"/>
                  </a:lnTo>
                  <a:lnTo>
                    <a:pt x="45907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62"/>
                  </a:lnTo>
                  <a:lnTo>
                    <a:pt x="45907" y="6696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40">
              <a:extLst>
                <a:ext uri="{FF2B5EF4-FFF2-40B4-BE49-F238E27FC236}">
                  <a16:creationId xmlns:a16="http://schemas.microsoft.com/office/drawing/2014/main" id="{9B52B987-1FBB-F596-B4A5-A755D50F58D0}"/>
                </a:ext>
              </a:extLst>
            </p:cNvPr>
            <p:cNvSpPr/>
            <p:nvPr/>
          </p:nvSpPr>
          <p:spPr>
            <a:xfrm>
              <a:off x="2133600" y="3881704"/>
              <a:ext cx="53975" cy="45720"/>
            </a:xfrm>
            <a:custGeom>
              <a:avLst/>
              <a:gdLst/>
              <a:ahLst/>
              <a:cxnLst/>
              <a:rect l="l" t="t" r="r" b="b"/>
              <a:pathLst>
                <a:path w="53975" h="45720">
                  <a:moveTo>
                    <a:pt x="26885" y="0"/>
                  </a:moveTo>
                  <a:lnTo>
                    <a:pt x="16421" y="1796"/>
                  </a:lnTo>
                  <a:lnTo>
                    <a:pt x="7875" y="6696"/>
                  </a:lnTo>
                  <a:lnTo>
                    <a:pt x="2113" y="13962"/>
                  </a:lnTo>
                  <a:lnTo>
                    <a:pt x="0" y="22860"/>
                  </a:lnTo>
                  <a:lnTo>
                    <a:pt x="2113" y="31757"/>
                  </a:lnTo>
                  <a:lnTo>
                    <a:pt x="7875" y="39023"/>
                  </a:lnTo>
                  <a:lnTo>
                    <a:pt x="16421" y="43923"/>
                  </a:lnTo>
                  <a:lnTo>
                    <a:pt x="26885" y="45720"/>
                  </a:lnTo>
                  <a:lnTo>
                    <a:pt x="37357" y="43923"/>
                  </a:lnTo>
                  <a:lnTo>
                    <a:pt x="45907" y="39023"/>
                  </a:lnTo>
                  <a:lnTo>
                    <a:pt x="51671" y="31757"/>
                  </a:lnTo>
                  <a:lnTo>
                    <a:pt x="53784" y="22860"/>
                  </a:lnTo>
                  <a:lnTo>
                    <a:pt x="51671" y="13962"/>
                  </a:lnTo>
                  <a:lnTo>
                    <a:pt x="45907" y="6696"/>
                  </a:lnTo>
                  <a:lnTo>
                    <a:pt x="37357" y="1796"/>
                  </a:lnTo>
                  <a:lnTo>
                    <a:pt x="26885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0" name="object 141">
            <a:extLst>
              <a:ext uri="{FF2B5EF4-FFF2-40B4-BE49-F238E27FC236}">
                <a16:creationId xmlns:a16="http://schemas.microsoft.com/office/drawing/2014/main" id="{0C52A3D7-8506-9B06-01A0-EF649C3C5F67}"/>
              </a:ext>
            </a:extLst>
          </p:cNvPr>
          <p:cNvSpPr txBox="1"/>
          <p:nvPr/>
        </p:nvSpPr>
        <p:spPr>
          <a:xfrm>
            <a:off x="6497786" y="4960659"/>
            <a:ext cx="472440" cy="3975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  <a:tabLst>
                <a:tab pos="351790" algn="l"/>
              </a:tabLst>
            </a:pPr>
            <a:r>
              <a:rPr sz="1500" spc="-187" baseline="-5555" dirty="0">
                <a:latin typeface="Arial"/>
                <a:cs typeface="Arial"/>
              </a:rPr>
              <a:t>T	</a:t>
            </a:r>
            <a:r>
              <a:rPr sz="1000" spc="-150" dirty="0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  <a:p>
            <a:pPr marL="46990">
              <a:lnSpc>
                <a:spcPct val="100000"/>
              </a:lnSpc>
              <a:spcBef>
                <a:spcPts val="265"/>
              </a:spcBef>
              <a:tabLst>
                <a:tab pos="360680" algn="l"/>
              </a:tabLst>
            </a:pPr>
            <a:r>
              <a:rPr sz="1000" spc="-190" dirty="0">
                <a:latin typeface="Arial"/>
                <a:cs typeface="Arial"/>
              </a:rPr>
              <a:t>C	</a:t>
            </a:r>
            <a:r>
              <a:rPr sz="1000" spc="-90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1" name="object 142">
            <a:extLst>
              <a:ext uri="{FF2B5EF4-FFF2-40B4-BE49-F238E27FC236}">
                <a16:creationId xmlns:a16="http://schemas.microsoft.com/office/drawing/2014/main" id="{81B2A897-EAD7-E40D-198C-E210C9502574}"/>
              </a:ext>
            </a:extLst>
          </p:cNvPr>
          <p:cNvSpPr txBox="1"/>
          <p:nvPr/>
        </p:nvSpPr>
        <p:spPr>
          <a:xfrm>
            <a:off x="6114145" y="5464597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5" dirty="0">
                <a:solidFill>
                  <a:srgbClr val="595959"/>
                </a:solidFill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2" name="object 143">
            <a:extLst>
              <a:ext uri="{FF2B5EF4-FFF2-40B4-BE49-F238E27FC236}">
                <a16:creationId xmlns:a16="http://schemas.microsoft.com/office/drawing/2014/main" id="{9139F801-41F5-D29E-9E6C-6B6AE219EEFE}"/>
              </a:ext>
            </a:extLst>
          </p:cNvPr>
          <p:cNvSpPr/>
          <p:nvPr/>
        </p:nvSpPr>
        <p:spPr>
          <a:xfrm>
            <a:off x="6385099" y="4980992"/>
            <a:ext cx="655955" cy="416559"/>
          </a:xfrm>
          <a:custGeom>
            <a:avLst/>
            <a:gdLst/>
            <a:ahLst/>
            <a:cxnLst/>
            <a:rect l="l" t="t" r="r" b="b"/>
            <a:pathLst>
              <a:path w="655955" h="416560">
                <a:moveTo>
                  <a:pt x="0" y="69426"/>
                </a:moveTo>
                <a:lnTo>
                  <a:pt x="5455" y="42402"/>
                </a:lnTo>
                <a:lnTo>
                  <a:pt x="20334" y="20334"/>
                </a:lnTo>
                <a:lnTo>
                  <a:pt x="42402" y="5455"/>
                </a:lnTo>
                <a:lnTo>
                  <a:pt x="69426" y="0"/>
                </a:lnTo>
                <a:lnTo>
                  <a:pt x="586430" y="0"/>
                </a:lnTo>
                <a:lnTo>
                  <a:pt x="613454" y="5455"/>
                </a:lnTo>
                <a:lnTo>
                  <a:pt x="635521" y="20334"/>
                </a:lnTo>
                <a:lnTo>
                  <a:pt x="650400" y="42402"/>
                </a:lnTo>
                <a:lnTo>
                  <a:pt x="655856" y="69426"/>
                </a:lnTo>
                <a:lnTo>
                  <a:pt x="655856" y="347124"/>
                </a:lnTo>
                <a:lnTo>
                  <a:pt x="650400" y="374148"/>
                </a:lnTo>
                <a:lnTo>
                  <a:pt x="635521" y="396216"/>
                </a:lnTo>
                <a:lnTo>
                  <a:pt x="613454" y="411095"/>
                </a:lnTo>
                <a:lnTo>
                  <a:pt x="586430" y="416551"/>
                </a:lnTo>
                <a:lnTo>
                  <a:pt x="69426" y="416551"/>
                </a:lnTo>
                <a:lnTo>
                  <a:pt x="42402" y="411095"/>
                </a:lnTo>
                <a:lnTo>
                  <a:pt x="20334" y="396216"/>
                </a:lnTo>
                <a:lnTo>
                  <a:pt x="5455" y="374148"/>
                </a:lnTo>
                <a:lnTo>
                  <a:pt x="0" y="347124"/>
                </a:lnTo>
                <a:lnTo>
                  <a:pt x="0" y="6942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144">
            <a:extLst>
              <a:ext uri="{FF2B5EF4-FFF2-40B4-BE49-F238E27FC236}">
                <a16:creationId xmlns:a16="http://schemas.microsoft.com/office/drawing/2014/main" id="{0C81FD64-2E5A-C37C-3BF8-516DE7982995}"/>
              </a:ext>
            </a:extLst>
          </p:cNvPr>
          <p:cNvSpPr/>
          <p:nvPr/>
        </p:nvSpPr>
        <p:spPr>
          <a:xfrm>
            <a:off x="7260599" y="5706721"/>
            <a:ext cx="382270" cy="114300"/>
          </a:xfrm>
          <a:custGeom>
            <a:avLst/>
            <a:gdLst/>
            <a:ahLst/>
            <a:cxnLst/>
            <a:rect l="l" t="t" r="r" b="b"/>
            <a:pathLst>
              <a:path w="382269" h="114300">
                <a:moveTo>
                  <a:pt x="267970" y="0"/>
                </a:moveTo>
                <a:lnTo>
                  <a:pt x="267970" y="114300"/>
                </a:lnTo>
                <a:lnTo>
                  <a:pt x="344170" y="76200"/>
                </a:lnTo>
                <a:lnTo>
                  <a:pt x="287020" y="76200"/>
                </a:lnTo>
                <a:lnTo>
                  <a:pt x="287020" y="38100"/>
                </a:lnTo>
                <a:lnTo>
                  <a:pt x="344170" y="38100"/>
                </a:lnTo>
                <a:lnTo>
                  <a:pt x="267970" y="0"/>
                </a:lnTo>
                <a:close/>
              </a:path>
              <a:path w="382269" h="114300">
                <a:moveTo>
                  <a:pt x="26797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67970" y="76200"/>
                </a:lnTo>
                <a:lnTo>
                  <a:pt x="267970" y="38100"/>
                </a:lnTo>
                <a:close/>
              </a:path>
              <a:path w="382269" h="114300">
                <a:moveTo>
                  <a:pt x="344170" y="38100"/>
                </a:moveTo>
                <a:lnTo>
                  <a:pt x="287020" y="38100"/>
                </a:lnTo>
                <a:lnTo>
                  <a:pt x="287020" y="76200"/>
                </a:lnTo>
                <a:lnTo>
                  <a:pt x="344170" y="76200"/>
                </a:lnTo>
                <a:lnTo>
                  <a:pt x="382270" y="57150"/>
                </a:lnTo>
                <a:lnTo>
                  <a:pt x="344170" y="381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4" name="object 145">
            <a:extLst>
              <a:ext uri="{FF2B5EF4-FFF2-40B4-BE49-F238E27FC236}">
                <a16:creationId xmlns:a16="http://schemas.microsoft.com/office/drawing/2014/main" id="{2A09D582-A738-D6A7-FB72-35107E546EEA}"/>
              </a:ext>
            </a:extLst>
          </p:cNvPr>
          <p:cNvGrpSpPr/>
          <p:nvPr/>
        </p:nvGrpSpPr>
        <p:grpSpPr>
          <a:xfrm>
            <a:off x="7646964" y="4937428"/>
            <a:ext cx="1238885" cy="1504315"/>
            <a:chOff x="3235655" y="3541358"/>
            <a:chExt cx="1238885" cy="1504315"/>
          </a:xfrm>
        </p:grpSpPr>
        <p:sp>
          <p:nvSpPr>
            <p:cNvPr id="335" name="object 146">
              <a:extLst>
                <a:ext uri="{FF2B5EF4-FFF2-40B4-BE49-F238E27FC236}">
                  <a16:creationId xmlns:a16="http://schemas.microsoft.com/office/drawing/2014/main" id="{4EA97701-5C2F-CC76-3D28-251CA63955E2}"/>
                </a:ext>
              </a:extLst>
            </p:cNvPr>
            <p:cNvSpPr/>
            <p:nvPr/>
          </p:nvSpPr>
          <p:spPr>
            <a:xfrm>
              <a:off x="3706190" y="479535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147">
              <a:extLst>
                <a:ext uri="{FF2B5EF4-FFF2-40B4-BE49-F238E27FC236}">
                  <a16:creationId xmlns:a16="http://schemas.microsoft.com/office/drawing/2014/main" id="{76041CC0-60DB-D66A-C0A1-1082955BB39C}"/>
                </a:ext>
              </a:extLst>
            </p:cNvPr>
            <p:cNvSpPr/>
            <p:nvPr/>
          </p:nvSpPr>
          <p:spPr>
            <a:xfrm>
              <a:off x="3732009" y="387668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48">
              <a:extLst>
                <a:ext uri="{FF2B5EF4-FFF2-40B4-BE49-F238E27FC236}">
                  <a16:creationId xmlns:a16="http://schemas.microsoft.com/office/drawing/2014/main" id="{387B5DD4-9B7A-EB99-1864-F3B53C1E8D65}"/>
                </a:ext>
              </a:extLst>
            </p:cNvPr>
            <p:cNvSpPr/>
            <p:nvPr/>
          </p:nvSpPr>
          <p:spPr>
            <a:xfrm>
              <a:off x="3732009" y="356040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49">
              <a:extLst>
                <a:ext uri="{FF2B5EF4-FFF2-40B4-BE49-F238E27FC236}">
                  <a16:creationId xmlns:a16="http://schemas.microsoft.com/office/drawing/2014/main" id="{5044CEB6-D3E5-823F-EC6C-B1F374D06BDB}"/>
                </a:ext>
              </a:extLst>
            </p:cNvPr>
            <p:cNvSpPr/>
            <p:nvPr/>
          </p:nvSpPr>
          <p:spPr>
            <a:xfrm>
              <a:off x="3732022" y="467800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150">
              <a:extLst>
                <a:ext uri="{FF2B5EF4-FFF2-40B4-BE49-F238E27FC236}">
                  <a16:creationId xmlns:a16="http://schemas.microsoft.com/office/drawing/2014/main" id="{8321D58C-6F75-FD56-FBF1-DFF669F9AC41}"/>
                </a:ext>
              </a:extLst>
            </p:cNvPr>
            <p:cNvSpPr/>
            <p:nvPr/>
          </p:nvSpPr>
          <p:spPr>
            <a:xfrm>
              <a:off x="3761676" y="479766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51">
              <a:extLst>
                <a:ext uri="{FF2B5EF4-FFF2-40B4-BE49-F238E27FC236}">
                  <a16:creationId xmlns:a16="http://schemas.microsoft.com/office/drawing/2014/main" id="{B8E85966-AEB2-58FF-1CB4-8966452DE55C}"/>
                </a:ext>
              </a:extLst>
            </p:cNvPr>
            <p:cNvSpPr/>
            <p:nvPr/>
          </p:nvSpPr>
          <p:spPr>
            <a:xfrm>
              <a:off x="3594760" y="479534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52">
              <a:extLst>
                <a:ext uri="{FF2B5EF4-FFF2-40B4-BE49-F238E27FC236}">
                  <a16:creationId xmlns:a16="http://schemas.microsoft.com/office/drawing/2014/main" id="{4EEAA9B3-DA58-5D26-2587-05A0D82DE309}"/>
                </a:ext>
              </a:extLst>
            </p:cNvPr>
            <p:cNvSpPr/>
            <p:nvPr/>
          </p:nvSpPr>
          <p:spPr>
            <a:xfrm>
              <a:off x="3615474" y="3885654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53">
              <a:extLst>
                <a:ext uri="{FF2B5EF4-FFF2-40B4-BE49-F238E27FC236}">
                  <a16:creationId xmlns:a16="http://schemas.microsoft.com/office/drawing/2014/main" id="{C4964EC7-0B79-4B4D-3002-252CC9D12BB3}"/>
                </a:ext>
              </a:extLst>
            </p:cNvPr>
            <p:cNvSpPr/>
            <p:nvPr/>
          </p:nvSpPr>
          <p:spPr>
            <a:xfrm>
              <a:off x="3615474" y="356937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54">
              <a:extLst>
                <a:ext uri="{FF2B5EF4-FFF2-40B4-BE49-F238E27FC236}">
                  <a16:creationId xmlns:a16="http://schemas.microsoft.com/office/drawing/2014/main" id="{1F012BCD-746D-CFB8-047A-F34B5B39D9C0}"/>
                </a:ext>
              </a:extLst>
            </p:cNvPr>
            <p:cNvSpPr/>
            <p:nvPr/>
          </p:nvSpPr>
          <p:spPr>
            <a:xfrm>
              <a:off x="3615474" y="4686971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155">
              <a:extLst>
                <a:ext uri="{FF2B5EF4-FFF2-40B4-BE49-F238E27FC236}">
                  <a16:creationId xmlns:a16="http://schemas.microsoft.com/office/drawing/2014/main" id="{37350C63-D75D-7CC2-AC9F-D8154DEE43C0}"/>
                </a:ext>
              </a:extLst>
            </p:cNvPr>
            <p:cNvSpPr/>
            <p:nvPr/>
          </p:nvSpPr>
          <p:spPr>
            <a:xfrm>
              <a:off x="3650246" y="479765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156">
              <a:extLst>
                <a:ext uri="{FF2B5EF4-FFF2-40B4-BE49-F238E27FC236}">
                  <a16:creationId xmlns:a16="http://schemas.microsoft.com/office/drawing/2014/main" id="{EB55D575-65B1-7695-FD27-348CFA6B9481}"/>
                </a:ext>
              </a:extLst>
            </p:cNvPr>
            <p:cNvSpPr/>
            <p:nvPr/>
          </p:nvSpPr>
          <p:spPr>
            <a:xfrm>
              <a:off x="3464140" y="479534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157">
              <a:extLst>
                <a:ext uri="{FF2B5EF4-FFF2-40B4-BE49-F238E27FC236}">
                  <a16:creationId xmlns:a16="http://schemas.microsoft.com/office/drawing/2014/main" id="{E929A36A-0082-CBB6-E3E2-F995DA7A6987}"/>
                </a:ext>
              </a:extLst>
            </p:cNvPr>
            <p:cNvSpPr/>
            <p:nvPr/>
          </p:nvSpPr>
          <p:spPr>
            <a:xfrm>
              <a:off x="3489960" y="388564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158">
              <a:extLst>
                <a:ext uri="{FF2B5EF4-FFF2-40B4-BE49-F238E27FC236}">
                  <a16:creationId xmlns:a16="http://schemas.microsoft.com/office/drawing/2014/main" id="{C53AA397-ACB4-22BE-BD1F-94EABC63133D}"/>
                </a:ext>
              </a:extLst>
            </p:cNvPr>
            <p:cNvSpPr/>
            <p:nvPr/>
          </p:nvSpPr>
          <p:spPr>
            <a:xfrm>
              <a:off x="3489972" y="356937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159">
              <a:extLst>
                <a:ext uri="{FF2B5EF4-FFF2-40B4-BE49-F238E27FC236}">
                  <a16:creationId xmlns:a16="http://schemas.microsoft.com/office/drawing/2014/main" id="{584B30C3-884B-6C9C-569E-81C687F9F49A}"/>
                </a:ext>
              </a:extLst>
            </p:cNvPr>
            <p:cNvSpPr/>
            <p:nvPr/>
          </p:nvSpPr>
          <p:spPr>
            <a:xfrm>
              <a:off x="3489972" y="468696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160">
              <a:extLst>
                <a:ext uri="{FF2B5EF4-FFF2-40B4-BE49-F238E27FC236}">
                  <a16:creationId xmlns:a16="http://schemas.microsoft.com/office/drawing/2014/main" id="{B543C3B6-943D-93D2-E373-FFB167C865E1}"/>
                </a:ext>
              </a:extLst>
            </p:cNvPr>
            <p:cNvSpPr/>
            <p:nvPr/>
          </p:nvSpPr>
          <p:spPr>
            <a:xfrm>
              <a:off x="3361258" y="479534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161">
              <a:extLst>
                <a:ext uri="{FF2B5EF4-FFF2-40B4-BE49-F238E27FC236}">
                  <a16:creationId xmlns:a16="http://schemas.microsoft.com/office/drawing/2014/main" id="{7D8D0E04-17BE-7EB8-9CBC-74949A5AACE5}"/>
                </a:ext>
              </a:extLst>
            </p:cNvPr>
            <p:cNvSpPr/>
            <p:nvPr/>
          </p:nvSpPr>
          <p:spPr>
            <a:xfrm>
              <a:off x="3382378" y="388565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162">
              <a:extLst>
                <a:ext uri="{FF2B5EF4-FFF2-40B4-BE49-F238E27FC236}">
                  <a16:creationId xmlns:a16="http://schemas.microsoft.com/office/drawing/2014/main" id="{2DD7A27A-BEF6-623A-0DC7-AE9228A7F95D}"/>
                </a:ext>
              </a:extLst>
            </p:cNvPr>
            <p:cNvSpPr/>
            <p:nvPr/>
          </p:nvSpPr>
          <p:spPr>
            <a:xfrm>
              <a:off x="3382391" y="356937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163">
              <a:extLst>
                <a:ext uri="{FF2B5EF4-FFF2-40B4-BE49-F238E27FC236}">
                  <a16:creationId xmlns:a16="http://schemas.microsoft.com/office/drawing/2014/main" id="{48FF4D61-9543-16AA-A5DF-D9370BD5D65B}"/>
                </a:ext>
              </a:extLst>
            </p:cNvPr>
            <p:cNvSpPr/>
            <p:nvPr/>
          </p:nvSpPr>
          <p:spPr>
            <a:xfrm>
              <a:off x="3382391" y="468696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164">
              <a:extLst>
                <a:ext uri="{FF2B5EF4-FFF2-40B4-BE49-F238E27FC236}">
                  <a16:creationId xmlns:a16="http://schemas.microsoft.com/office/drawing/2014/main" id="{427F2FB0-35FC-71AD-5771-7AF57EBF8DDB}"/>
                </a:ext>
              </a:extLst>
            </p:cNvPr>
            <p:cNvSpPr/>
            <p:nvPr/>
          </p:nvSpPr>
          <p:spPr>
            <a:xfrm>
              <a:off x="3519627" y="479765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165">
              <a:extLst>
                <a:ext uri="{FF2B5EF4-FFF2-40B4-BE49-F238E27FC236}">
                  <a16:creationId xmlns:a16="http://schemas.microsoft.com/office/drawing/2014/main" id="{58DBF152-229E-226F-5BCA-CC57B6CA291A}"/>
                </a:ext>
              </a:extLst>
            </p:cNvPr>
            <p:cNvSpPr/>
            <p:nvPr/>
          </p:nvSpPr>
          <p:spPr>
            <a:xfrm>
              <a:off x="3416744" y="4797656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166">
              <a:extLst>
                <a:ext uri="{FF2B5EF4-FFF2-40B4-BE49-F238E27FC236}">
                  <a16:creationId xmlns:a16="http://schemas.microsoft.com/office/drawing/2014/main" id="{C0F5F5FB-8C93-9A36-04FE-D6CDC113BA40}"/>
                </a:ext>
              </a:extLst>
            </p:cNvPr>
            <p:cNvSpPr/>
            <p:nvPr/>
          </p:nvSpPr>
          <p:spPr>
            <a:xfrm>
              <a:off x="3858590" y="479535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167">
              <a:extLst>
                <a:ext uri="{FF2B5EF4-FFF2-40B4-BE49-F238E27FC236}">
                  <a16:creationId xmlns:a16="http://schemas.microsoft.com/office/drawing/2014/main" id="{476CF934-BBB3-A308-687A-E39360DF0112}"/>
                </a:ext>
              </a:extLst>
            </p:cNvPr>
            <p:cNvSpPr/>
            <p:nvPr/>
          </p:nvSpPr>
          <p:spPr>
            <a:xfrm>
              <a:off x="3883177" y="3879046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168">
              <a:extLst>
                <a:ext uri="{FF2B5EF4-FFF2-40B4-BE49-F238E27FC236}">
                  <a16:creationId xmlns:a16="http://schemas.microsoft.com/office/drawing/2014/main" id="{5AE4D796-83FF-1404-170B-34D9A8506868}"/>
                </a:ext>
              </a:extLst>
            </p:cNvPr>
            <p:cNvSpPr/>
            <p:nvPr/>
          </p:nvSpPr>
          <p:spPr>
            <a:xfrm>
              <a:off x="3883177" y="356277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169">
              <a:extLst>
                <a:ext uri="{FF2B5EF4-FFF2-40B4-BE49-F238E27FC236}">
                  <a16:creationId xmlns:a16="http://schemas.microsoft.com/office/drawing/2014/main" id="{DBB61CB1-472B-131B-7EEA-9304F8D2F38C}"/>
                </a:ext>
              </a:extLst>
            </p:cNvPr>
            <p:cNvSpPr/>
            <p:nvPr/>
          </p:nvSpPr>
          <p:spPr>
            <a:xfrm>
              <a:off x="3883177" y="468036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170">
              <a:extLst>
                <a:ext uri="{FF2B5EF4-FFF2-40B4-BE49-F238E27FC236}">
                  <a16:creationId xmlns:a16="http://schemas.microsoft.com/office/drawing/2014/main" id="{45049941-771F-89FA-B679-F75D48F92414}"/>
                </a:ext>
              </a:extLst>
            </p:cNvPr>
            <p:cNvSpPr/>
            <p:nvPr/>
          </p:nvSpPr>
          <p:spPr>
            <a:xfrm>
              <a:off x="3914076" y="479766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171">
              <a:extLst>
                <a:ext uri="{FF2B5EF4-FFF2-40B4-BE49-F238E27FC236}">
                  <a16:creationId xmlns:a16="http://schemas.microsoft.com/office/drawing/2014/main" id="{ADEE5C3D-7306-5C7D-1E50-44E74D199C5C}"/>
                </a:ext>
              </a:extLst>
            </p:cNvPr>
            <p:cNvSpPr/>
            <p:nvPr/>
          </p:nvSpPr>
          <p:spPr>
            <a:xfrm>
              <a:off x="3787495" y="3878996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172">
              <a:extLst>
                <a:ext uri="{FF2B5EF4-FFF2-40B4-BE49-F238E27FC236}">
                  <a16:creationId xmlns:a16="http://schemas.microsoft.com/office/drawing/2014/main" id="{9E245088-1C54-91D3-8E0B-733A6A61E6D2}"/>
                </a:ext>
              </a:extLst>
            </p:cNvPr>
            <p:cNvSpPr/>
            <p:nvPr/>
          </p:nvSpPr>
          <p:spPr>
            <a:xfrm>
              <a:off x="3787495" y="356272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173">
              <a:extLst>
                <a:ext uri="{FF2B5EF4-FFF2-40B4-BE49-F238E27FC236}">
                  <a16:creationId xmlns:a16="http://schemas.microsoft.com/office/drawing/2014/main" id="{E250EF50-3604-C631-7FE7-3D85CBAA3907}"/>
                </a:ext>
              </a:extLst>
            </p:cNvPr>
            <p:cNvSpPr/>
            <p:nvPr/>
          </p:nvSpPr>
          <p:spPr>
            <a:xfrm>
              <a:off x="3787495" y="468031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174">
              <a:extLst>
                <a:ext uri="{FF2B5EF4-FFF2-40B4-BE49-F238E27FC236}">
                  <a16:creationId xmlns:a16="http://schemas.microsoft.com/office/drawing/2014/main" id="{C49344D9-8C5C-71E7-C9B0-5303E4BF767A}"/>
                </a:ext>
              </a:extLst>
            </p:cNvPr>
            <p:cNvSpPr/>
            <p:nvPr/>
          </p:nvSpPr>
          <p:spPr>
            <a:xfrm>
              <a:off x="4010990" y="4797707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175">
              <a:extLst>
                <a:ext uri="{FF2B5EF4-FFF2-40B4-BE49-F238E27FC236}">
                  <a16:creationId xmlns:a16="http://schemas.microsoft.com/office/drawing/2014/main" id="{C5AA8E1E-C577-2CB3-4493-FAE386ACE754}"/>
                </a:ext>
              </a:extLst>
            </p:cNvPr>
            <p:cNvSpPr/>
            <p:nvPr/>
          </p:nvSpPr>
          <p:spPr>
            <a:xfrm>
              <a:off x="4025277" y="3878997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176">
              <a:extLst>
                <a:ext uri="{FF2B5EF4-FFF2-40B4-BE49-F238E27FC236}">
                  <a16:creationId xmlns:a16="http://schemas.microsoft.com/office/drawing/2014/main" id="{2253B4EB-7039-4121-1892-5B5DD55ECFF6}"/>
                </a:ext>
              </a:extLst>
            </p:cNvPr>
            <p:cNvSpPr/>
            <p:nvPr/>
          </p:nvSpPr>
          <p:spPr>
            <a:xfrm>
              <a:off x="4025290" y="356272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177">
              <a:extLst>
                <a:ext uri="{FF2B5EF4-FFF2-40B4-BE49-F238E27FC236}">
                  <a16:creationId xmlns:a16="http://schemas.microsoft.com/office/drawing/2014/main" id="{081B1060-8EBD-D899-2954-DBF072475743}"/>
                </a:ext>
              </a:extLst>
            </p:cNvPr>
            <p:cNvSpPr/>
            <p:nvPr/>
          </p:nvSpPr>
          <p:spPr>
            <a:xfrm>
              <a:off x="4025290" y="468031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178">
              <a:extLst>
                <a:ext uri="{FF2B5EF4-FFF2-40B4-BE49-F238E27FC236}">
                  <a16:creationId xmlns:a16="http://schemas.microsoft.com/office/drawing/2014/main" id="{00185412-691B-FCA3-390D-E17781824C2E}"/>
                </a:ext>
              </a:extLst>
            </p:cNvPr>
            <p:cNvSpPr/>
            <p:nvPr/>
          </p:nvSpPr>
          <p:spPr>
            <a:xfrm>
              <a:off x="4066476" y="480001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179">
              <a:extLst>
                <a:ext uri="{FF2B5EF4-FFF2-40B4-BE49-F238E27FC236}">
                  <a16:creationId xmlns:a16="http://schemas.microsoft.com/office/drawing/2014/main" id="{9DC159CA-D326-0FA1-39AB-E17837130DE8}"/>
                </a:ext>
              </a:extLst>
            </p:cNvPr>
            <p:cNvSpPr/>
            <p:nvPr/>
          </p:nvSpPr>
          <p:spPr>
            <a:xfrm>
              <a:off x="3938651" y="3881355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180">
              <a:extLst>
                <a:ext uri="{FF2B5EF4-FFF2-40B4-BE49-F238E27FC236}">
                  <a16:creationId xmlns:a16="http://schemas.microsoft.com/office/drawing/2014/main" id="{E7BC725F-2E0C-E4DD-500A-D556572FA157}"/>
                </a:ext>
              </a:extLst>
            </p:cNvPr>
            <p:cNvSpPr/>
            <p:nvPr/>
          </p:nvSpPr>
          <p:spPr>
            <a:xfrm>
              <a:off x="3938651" y="3565069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181">
              <a:extLst>
                <a:ext uri="{FF2B5EF4-FFF2-40B4-BE49-F238E27FC236}">
                  <a16:creationId xmlns:a16="http://schemas.microsoft.com/office/drawing/2014/main" id="{AC1A5D19-82ED-6AB8-F6BE-06D5E908030E}"/>
                </a:ext>
              </a:extLst>
            </p:cNvPr>
            <p:cNvSpPr/>
            <p:nvPr/>
          </p:nvSpPr>
          <p:spPr>
            <a:xfrm>
              <a:off x="3938651" y="468267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182">
              <a:extLst>
                <a:ext uri="{FF2B5EF4-FFF2-40B4-BE49-F238E27FC236}">
                  <a16:creationId xmlns:a16="http://schemas.microsoft.com/office/drawing/2014/main" id="{7B685865-E978-37A8-B1E5-FF3CAF8E85D4}"/>
                </a:ext>
              </a:extLst>
            </p:cNvPr>
            <p:cNvSpPr/>
            <p:nvPr/>
          </p:nvSpPr>
          <p:spPr>
            <a:xfrm>
              <a:off x="4080763" y="3881304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183">
              <a:extLst>
                <a:ext uri="{FF2B5EF4-FFF2-40B4-BE49-F238E27FC236}">
                  <a16:creationId xmlns:a16="http://schemas.microsoft.com/office/drawing/2014/main" id="{6D4C07A5-BD2F-58A6-A727-CF8EDA72203C}"/>
                </a:ext>
              </a:extLst>
            </p:cNvPr>
            <p:cNvSpPr/>
            <p:nvPr/>
          </p:nvSpPr>
          <p:spPr>
            <a:xfrm>
              <a:off x="4080763" y="356501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184">
              <a:extLst>
                <a:ext uri="{FF2B5EF4-FFF2-40B4-BE49-F238E27FC236}">
                  <a16:creationId xmlns:a16="http://schemas.microsoft.com/office/drawing/2014/main" id="{CDEE3476-3870-A171-9DD6-E255B6CDF9C2}"/>
                </a:ext>
              </a:extLst>
            </p:cNvPr>
            <p:cNvSpPr/>
            <p:nvPr/>
          </p:nvSpPr>
          <p:spPr>
            <a:xfrm>
              <a:off x="4080763" y="468262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185">
              <a:extLst>
                <a:ext uri="{FF2B5EF4-FFF2-40B4-BE49-F238E27FC236}">
                  <a16:creationId xmlns:a16="http://schemas.microsoft.com/office/drawing/2014/main" id="{F1AB89D4-09FA-B8BC-CEEE-004B0075D230}"/>
                </a:ext>
              </a:extLst>
            </p:cNvPr>
            <p:cNvSpPr/>
            <p:nvPr/>
          </p:nvSpPr>
          <p:spPr>
            <a:xfrm>
              <a:off x="3670947" y="3887962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186">
              <a:extLst>
                <a:ext uri="{FF2B5EF4-FFF2-40B4-BE49-F238E27FC236}">
                  <a16:creationId xmlns:a16="http://schemas.microsoft.com/office/drawing/2014/main" id="{52440865-B8B0-72B3-57BF-196A82C110F5}"/>
                </a:ext>
              </a:extLst>
            </p:cNvPr>
            <p:cNvSpPr/>
            <p:nvPr/>
          </p:nvSpPr>
          <p:spPr>
            <a:xfrm>
              <a:off x="3670947" y="357168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187">
              <a:extLst>
                <a:ext uri="{FF2B5EF4-FFF2-40B4-BE49-F238E27FC236}">
                  <a16:creationId xmlns:a16="http://schemas.microsoft.com/office/drawing/2014/main" id="{A1DEA6B2-3B1E-D65A-0916-BC65861BCE64}"/>
                </a:ext>
              </a:extLst>
            </p:cNvPr>
            <p:cNvSpPr/>
            <p:nvPr/>
          </p:nvSpPr>
          <p:spPr>
            <a:xfrm>
              <a:off x="3670947" y="4689279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188">
              <a:extLst>
                <a:ext uri="{FF2B5EF4-FFF2-40B4-BE49-F238E27FC236}">
                  <a16:creationId xmlns:a16="http://schemas.microsoft.com/office/drawing/2014/main" id="{5CB78D1F-9D8F-2790-721E-C8CD0E07FA68}"/>
                </a:ext>
              </a:extLst>
            </p:cNvPr>
            <p:cNvSpPr/>
            <p:nvPr/>
          </p:nvSpPr>
          <p:spPr>
            <a:xfrm>
              <a:off x="3545446" y="388795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189">
              <a:extLst>
                <a:ext uri="{FF2B5EF4-FFF2-40B4-BE49-F238E27FC236}">
                  <a16:creationId xmlns:a16="http://schemas.microsoft.com/office/drawing/2014/main" id="{D3976333-933F-0D46-9186-781E1B5846FE}"/>
                </a:ext>
              </a:extLst>
            </p:cNvPr>
            <p:cNvSpPr/>
            <p:nvPr/>
          </p:nvSpPr>
          <p:spPr>
            <a:xfrm>
              <a:off x="3545446" y="35716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190">
              <a:extLst>
                <a:ext uri="{FF2B5EF4-FFF2-40B4-BE49-F238E27FC236}">
                  <a16:creationId xmlns:a16="http://schemas.microsoft.com/office/drawing/2014/main" id="{A007A190-4055-6AA9-10C9-A3E42F4EB3E8}"/>
                </a:ext>
              </a:extLst>
            </p:cNvPr>
            <p:cNvSpPr/>
            <p:nvPr/>
          </p:nvSpPr>
          <p:spPr>
            <a:xfrm>
              <a:off x="3545446" y="468927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191">
              <a:extLst>
                <a:ext uri="{FF2B5EF4-FFF2-40B4-BE49-F238E27FC236}">
                  <a16:creationId xmlns:a16="http://schemas.microsoft.com/office/drawing/2014/main" id="{4C211475-99EC-B7C9-45CC-6D17B581F986}"/>
                </a:ext>
              </a:extLst>
            </p:cNvPr>
            <p:cNvSpPr/>
            <p:nvPr/>
          </p:nvSpPr>
          <p:spPr>
            <a:xfrm>
              <a:off x="3437864" y="388795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192">
              <a:extLst>
                <a:ext uri="{FF2B5EF4-FFF2-40B4-BE49-F238E27FC236}">
                  <a16:creationId xmlns:a16="http://schemas.microsoft.com/office/drawing/2014/main" id="{B4A5F38D-F958-7415-F2A7-D6DA55C523BA}"/>
                </a:ext>
              </a:extLst>
            </p:cNvPr>
            <p:cNvSpPr/>
            <p:nvPr/>
          </p:nvSpPr>
          <p:spPr>
            <a:xfrm>
              <a:off x="3437864" y="35716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193">
              <a:extLst>
                <a:ext uri="{FF2B5EF4-FFF2-40B4-BE49-F238E27FC236}">
                  <a16:creationId xmlns:a16="http://schemas.microsoft.com/office/drawing/2014/main" id="{954B4D22-3DCF-BF0D-ACB3-D19E08718831}"/>
                </a:ext>
              </a:extLst>
            </p:cNvPr>
            <p:cNvSpPr/>
            <p:nvPr/>
          </p:nvSpPr>
          <p:spPr>
            <a:xfrm>
              <a:off x="3437864" y="468927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194">
              <a:extLst>
                <a:ext uri="{FF2B5EF4-FFF2-40B4-BE49-F238E27FC236}">
                  <a16:creationId xmlns:a16="http://schemas.microsoft.com/office/drawing/2014/main" id="{00602162-1689-FEBE-D5A0-FF129514B0DF}"/>
                </a:ext>
              </a:extLst>
            </p:cNvPr>
            <p:cNvSpPr/>
            <p:nvPr/>
          </p:nvSpPr>
          <p:spPr>
            <a:xfrm>
              <a:off x="3818509" y="479982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195">
              <a:extLst>
                <a:ext uri="{FF2B5EF4-FFF2-40B4-BE49-F238E27FC236}">
                  <a16:creationId xmlns:a16="http://schemas.microsoft.com/office/drawing/2014/main" id="{B9334715-E6BC-BBD6-8782-F06BEDDAA210}"/>
                </a:ext>
              </a:extLst>
            </p:cNvPr>
            <p:cNvSpPr/>
            <p:nvPr/>
          </p:nvSpPr>
          <p:spPr>
            <a:xfrm>
              <a:off x="3970921" y="4802178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196">
              <a:extLst>
                <a:ext uri="{FF2B5EF4-FFF2-40B4-BE49-F238E27FC236}">
                  <a16:creationId xmlns:a16="http://schemas.microsoft.com/office/drawing/2014/main" id="{4C19E5DE-6106-C381-8C1D-DBFC0A2E92A6}"/>
                </a:ext>
              </a:extLst>
            </p:cNvPr>
            <p:cNvSpPr/>
            <p:nvPr/>
          </p:nvSpPr>
          <p:spPr>
            <a:xfrm>
              <a:off x="4164533" y="4795351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197">
              <a:extLst>
                <a:ext uri="{FF2B5EF4-FFF2-40B4-BE49-F238E27FC236}">
                  <a16:creationId xmlns:a16="http://schemas.microsoft.com/office/drawing/2014/main" id="{E40F52DB-7430-9D39-136D-4E7A18B1EA5B}"/>
                </a:ext>
              </a:extLst>
            </p:cNvPr>
            <p:cNvSpPr/>
            <p:nvPr/>
          </p:nvSpPr>
          <p:spPr>
            <a:xfrm>
              <a:off x="4189209" y="388564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198">
              <a:extLst>
                <a:ext uri="{FF2B5EF4-FFF2-40B4-BE49-F238E27FC236}">
                  <a16:creationId xmlns:a16="http://schemas.microsoft.com/office/drawing/2014/main" id="{35779D73-87A0-F715-6008-B7853C0A843F}"/>
                </a:ext>
              </a:extLst>
            </p:cNvPr>
            <p:cNvSpPr/>
            <p:nvPr/>
          </p:nvSpPr>
          <p:spPr>
            <a:xfrm>
              <a:off x="4189209" y="356937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199">
              <a:extLst>
                <a:ext uri="{FF2B5EF4-FFF2-40B4-BE49-F238E27FC236}">
                  <a16:creationId xmlns:a16="http://schemas.microsoft.com/office/drawing/2014/main" id="{2C1BF4AF-816B-3DB6-9487-A11F2A3A4D15}"/>
                </a:ext>
              </a:extLst>
            </p:cNvPr>
            <p:cNvSpPr/>
            <p:nvPr/>
          </p:nvSpPr>
          <p:spPr>
            <a:xfrm>
              <a:off x="4189209" y="468696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200">
              <a:extLst>
                <a:ext uri="{FF2B5EF4-FFF2-40B4-BE49-F238E27FC236}">
                  <a16:creationId xmlns:a16="http://schemas.microsoft.com/office/drawing/2014/main" id="{7BCDC6DE-ADDD-5E2A-107B-CF82A21CB3CB}"/>
                </a:ext>
              </a:extLst>
            </p:cNvPr>
            <p:cNvSpPr/>
            <p:nvPr/>
          </p:nvSpPr>
          <p:spPr>
            <a:xfrm>
              <a:off x="4220019" y="47976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201">
              <a:extLst>
                <a:ext uri="{FF2B5EF4-FFF2-40B4-BE49-F238E27FC236}">
                  <a16:creationId xmlns:a16="http://schemas.microsoft.com/office/drawing/2014/main" id="{A250B71F-90FC-5E08-65B6-7802BEADF199}"/>
                </a:ext>
              </a:extLst>
            </p:cNvPr>
            <p:cNvSpPr/>
            <p:nvPr/>
          </p:nvSpPr>
          <p:spPr>
            <a:xfrm>
              <a:off x="4244695" y="388795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202">
              <a:extLst>
                <a:ext uri="{FF2B5EF4-FFF2-40B4-BE49-F238E27FC236}">
                  <a16:creationId xmlns:a16="http://schemas.microsoft.com/office/drawing/2014/main" id="{2C506D2D-FEB7-A250-A55D-670FF66981C7}"/>
                </a:ext>
              </a:extLst>
            </p:cNvPr>
            <p:cNvSpPr/>
            <p:nvPr/>
          </p:nvSpPr>
          <p:spPr>
            <a:xfrm>
              <a:off x="4244695" y="35716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203">
              <a:extLst>
                <a:ext uri="{FF2B5EF4-FFF2-40B4-BE49-F238E27FC236}">
                  <a16:creationId xmlns:a16="http://schemas.microsoft.com/office/drawing/2014/main" id="{BBD7CE5F-9C11-B082-A6BC-B07EBBCF3BD4}"/>
                </a:ext>
              </a:extLst>
            </p:cNvPr>
            <p:cNvSpPr/>
            <p:nvPr/>
          </p:nvSpPr>
          <p:spPr>
            <a:xfrm>
              <a:off x="4244695" y="468927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204">
              <a:extLst>
                <a:ext uri="{FF2B5EF4-FFF2-40B4-BE49-F238E27FC236}">
                  <a16:creationId xmlns:a16="http://schemas.microsoft.com/office/drawing/2014/main" id="{06D3F8B1-8D3F-62B9-EDEB-4F6F081AB7AB}"/>
                </a:ext>
              </a:extLst>
            </p:cNvPr>
            <p:cNvSpPr/>
            <p:nvPr/>
          </p:nvSpPr>
          <p:spPr>
            <a:xfrm>
              <a:off x="4106532" y="479982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205">
              <a:extLst>
                <a:ext uri="{FF2B5EF4-FFF2-40B4-BE49-F238E27FC236}">
                  <a16:creationId xmlns:a16="http://schemas.microsoft.com/office/drawing/2014/main" id="{88F0CC55-C2E6-D163-0622-DFBB6F088E68}"/>
                </a:ext>
              </a:extLst>
            </p:cNvPr>
            <p:cNvSpPr/>
            <p:nvPr/>
          </p:nvSpPr>
          <p:spPr>
            <a:xfrm>
              <a:off x="4331220" y="479535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206">
              <a:extLst>
                <a:ext uri="{FF2B5EF4-FFF2-40B4-BE49-F238E27FC236}">
                  <a16:creationId xmlns:a16="http://schemas.microsoft.com/office/drawing/2014/main" id="{754DCB3D-E9D2-31EE-09BA-C2F9315CA6F8}"/>
                </a:ext>
              </a:extLst>
            </p:cNvPr>
            <p:cNvSpPr/>
            <p:nvPr/>
          </p:nvSpPr>
          <p:spPr>
            <a:xfrm>
              <a:off x="4359541" y="388564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207">
              <a:extLst>
                <a:ext uri="{FF2B5EF4-FFF2-40B4-BE49-F238E27FC236}">
                  <a16:creationId xmlns:a16="http://schemas.microsoft.com/office/drawing/2014/main" id="{2D55B3D0-C12F-0528-0A8D-AF5D81D54766}"/>
                </a:ext>
              </a:extLst>
            </p:cNvPr>
            <p:cNvSpPr/>
            <p:nvPr/>
          </p:nvSpPr>
          <p:spPr>
            <a:xfrm>
              <a:off x="4359541" y="356936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208">
              <a:extLst>
                <a:ext uri="{FF2B5EF4-FFF2-40B4-BE49-F238E27FC236}">
                  <a16:creationId xmlns:a16="http://schemas.microsoft.com/office/drawing/2014/main" id="{394BB41A-B091-673A-C025-466AD968D3CA}"/>
                </a:ext>
              </a:extLst>
            </p:cNvPr>
            <p:cNvSpPr/>
            <p:nvPr/>
          </p:nvSpPr>
          <p:spPr>
            <a:xfrm>
              <a:off x="4359541" y="468696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209">
              <a:extLst>
                <a:ext uri="{FF2B5EF4-FFF2-40B4-BE49-F238E27FC236}">
                  <a16:creationId xmlns:a16="http://schemas.microsoft.com/office/drawing/2014/main" id="{CD1BE46F-F8D5-C7EF-C8F8-98171FC5B5C4}"/>
                </a:ext>
              </a:extLst>
            </p:cNvPr>
            <p:cNvSpPr/>
            <p:nvPr/>
          </p:nvSpPr>
          <p:spPr>
            <a:xfrm>
              <a:off x="4386694" y="47976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210">
              <a:extLst>
                <a:ext uri="{FF2B5EF4-FFF2-40B4-BE49-F238E27FC236}">
                  <a16:creationId xmlns:a16="http://schemas.microsoft.com/office/drawing/2014/main" id="{5C13182C-DCC0-5C37-17D0-77DC5EAAAA26}"/>
                </a:ext>
              </a:extLst>
            </p:cNvPr>
            <p:cNvSpPr/>
            <p:nvPr/>
          </p:nvSpPr>
          <p:spPr>
            <a:xfrm>
              <a:off x="4415015" y="3887955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211">
              <a:extLst>
                <a:ext uri="{FF2B5EF4-FFF2-40B4-BE49-F238E27FC236}">
                  <a16:creationId xmlns:a16="http://schemas.microsoft.com/office/drawing/2014/main" id="{50DA9AC8-5675-1D34-51CC-546947A226F3}"/>
                </a:ext>
              </a:extLst>
            </p:cNvPr>
            <p:cNvSpPr/>
            <p:nvPr/>
          </p:nvSpPr>
          <p:spPr>
            <a:xfrm>
              <a:off x="4415027" y="35716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212">
              <a:extLst>
                <a:ext uri="{FF2B5EF4-FFF2-40B4-BE49-F238E27FC236}">
                  <a16:creationId xmlns:a16="http://schemas.microsoft.com/office/drawing/2014/main" id="{9A35CA3A-229D-9699-19C4-763318F3AEFC}"/>
                </a:ext>
              </a:extLst>
            </p:cNvPr>
            <p:cNvSpPr/>
            <p:nvPr/>
          </p:nvSpPr>
          <p:spPr>
            <a:xfrm>
              <a:off x="4415027" y="4689273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213">
              <a:extLst>
                <a:ext uri="{FF2B5EF4-FFF2-40B4-BE49-F238E27FC236}">
                  <a16:creationId xmlns:a16="http://schemas.microsoft.com/office/drawing/2014/main" id="{8340BAE8-218B-FF18-80CC-0323FA162A94}"/>
                </a:ext>
              </a:extLst>
            </p:cNvPr>
            <p:cNvSpPr/>
            <p:nvPr/>
          </p:nvSpPr>
          <p:spPr>
            <a:xfrm>
              <a:off x="4273207" y="479982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214">
              <a:extLst>
                <a:ext uri="{FF2B5EF4-FFF2-40B4-BE49-F238E27FC236}">
                  <a16:creationId xmlns:a16="http://schemas.microsoft.com/office/drawing/2014/main" id="{1E7C07DA-7001-6A9D-A8D5-1634F67F20A1}"/>
                </a:ext>
              </a:extLst>
            </p:cNvPr>
            <p:cNvSpPr/>
            <p:nvPr/>
          </p:nvSpPr>
          <p:spPr>
            <a:xfrm>
              <a:off x="3536759" y="479981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215">
              <a:extLst>
                <a:ext uri="{FF2B5EF4-FFF2-40B4-BE49-F238E27FC236}">
                  <a16:creationId xmlns:a16="http://schemas.microsoft.com/office/drawing/2014/main" id="{B298E94E-9E98-5E98-CA05-B9DA27E65194}"/>
                </a:ext>
              </a:extLst>
            </p:cNvPr>
            <p:cNvSpPr/>
            <p:nvPr/>
          </p:nvSpPr>
          <p:spPr>
            <a:xfrm>
              <a:off x="3406140" y="479981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216">
              <a:extLst>
                <a:ext uri="{FF2B5EF4-FFF2-40B4-BE49-F238E27FC236}">
                  <a16:creationId xmlns:a16="http://schemas.microsoft.com/office/drawing/2014/main" id="{E4C2ED48-53FD-C596-56D8-C36EE026BAB1}"/>
                </a:ext>
              </a:extLst>
            </p:cNvPr>
            <p:cNvSpPr/>
            <p:nvPr/>
          </p:nvSpPr>
          <p:spPr>
            <a:xfrm>
              <a:off x="3303257" y="479981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CD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217">
              <a:extLst>
                <a:ext uri="{FF2B5EF4-FFF2-40B4-BE49-F238E27FC236}">
                  <a16:creationId xmlns:a16="http://schemas.microsoft.com/office/drawing/2014/main" id="{F8E2F7E8-EDD7-1089-7BAE-B3F45B13DF5A}"/>
                </a:ext>
              </a:extLst>
            </p:cNvPr>
            <p:cNvSpPr/>
            <p:nvPr/>
          </p:nvSpPr>
          <p:spPr>
            <a:xfrm>
              <a:off x="3844340" y="388116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218">
              <a:extLst>
                <a:ext uri="{FF2B5EF4-FFF2-40B4-BE49-F238E27FC236}">
                  <a16:creationId xmlns:a16="http://schemas.microsoft.com/office/drawing/2014/main" id="{8BAF3373-BE74-E548-F068-DB4DD0726E47}"/>
                </a:ext>
              </a:extLst>
            </p:cNvPr>
            <p:cNvSpPr/>
            <p:nvPr/>
          </p:nvSpPr>
          <p:spPr>
            <a:xfrm>
              <a:off x="3844340" y="3564879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219">
              <a:extLst>
                <a:ext uri="{FF2B5EF4-FFF2-40B4-BE49-F238E27FC236}">
                  <a16:creationId xmlns:a16="http://schemas.microsoft.com/office/drawing/2014/main" id="{E4BF6C99-290C-586E-1C11-65843B179B35}"/>
                </a:ext>
              </a:extLst>
            </p:cNvPr>
            <p:cNvSpPr/>
            <p:nvPr/>
          </p:nvSpPr>
          <p:spPr>
            <a:xfrm>
              <a:off x="3844340" y="468248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220">
              <a:extLst>
                <a:ext uri="{FF2B5EF4-FFF2-40B4-BE49-F238E27FC236}">
                  <a16:creationId xmlns:a16="http://schemas.microsoft.com/office/drawing/2014/main" id="{C0C3F483-7A91-46C7-0039-B18916948220}"/>
                </a:ext>
              </a:extLst>
            </p:cNvPr>
            <p:cNvSpPr/>
            <p:nvPr/>
          </p:nvSpPr>
          <p:spPr>
            <a:xfrm>
              <a:off x="3985209" y="3883469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221">
              <a:extLst>
                <a:ext uri="{FF2B5EF4-FFF2-40B4-BE49-F238E27FC236}">
                  <a16:creationId xmlns:a16="http://schemas.microsoft.com/office/drawing/2014/main" id="{0C375FA6-F5BF-2239-F260-F628AE5559E2}"/>
                </a:ext>
              </a:extLst>
            </p:cNvPr>
            <p:cNvSpPr/>
            <p:nvPr/>
          </p:nvSpPr>
          <p:spPr>
            <a:xfrm>
              <a:off x="3985209" y="356719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222">
              <a:extLst>
                <a:ext uri="{FF2B5EF4-FFF2-40B4-BE49-F238E27FC236}">
                  <a16:creationId xmlns:a16="http://schemas.microsoft.com/office/drawing/2014/main" id="{7A4E4352-CE05-42DE-FF14-3FB74F7AC84F}"/>
                </a:ext>
              </a:extLst>
            </p:cNvPr>
            <p:cNvSpPr/>
            <p:nvPr/>
          </p:nvSpPr>
          <p:spPr>
            <a:xfrm>
              <a:off x="3985209" y="468478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223">
              <a:extLst>
                <a:ext uri="{FF2B5EF4-FFF2-40B4-BE49-F238E27FC236}">
                  <a16:creationId xmlns:a16="http://schemas.microsoft.com/office/drawing/2014/main" id="{BD2A871D-8E6B-9B98-CD37-E3DBCC4B7BEF}"/>
                </a:ext>
              </a:extLst>
            </p:cNvPr>
            <p:cNvSpPr/>
            <p:nvPr/>
          </p:nvSpPr>
          <p:spPr>
            <a:xfrm>
              <a:off x="4131208" y="389012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224">
              <a:extLst>
                <a:ext uri="{FF2B5EF4-FFF2-40B4-BE49-F238E27FC236}">
                  <a16:creationId xmlns:a16="http://schemas.microsoft.com/office/drawing/2014/main" id="{4B5C284F-E7BF-7E5B-B326-701AEEDF4E25}"/>
                </a:ext>
              </a:extLst>
            </p:cNvPr>
            <p:cNvSpPr/>
            <p:nvPr/>
          </p:nvSpPr>
          <p:spPr>
            <a:xfrm>
              <a:off x="4131208" y="357384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225">
              <a:extLst>
                <a:ext uri="{FF2B5EF4-FFF2-40B4-BE49-F238E27FC236}">
                  <a16:creationId xmlns:a16="http://schemas.microsoft.com/office/drawing/2014/main" id="{7D677CFC-6B80-C80E-453F-61C5089585DC}"/>
                </a:ext>
              </a:extLst>
            </p:cNvPr>
            <p:cNvSpPr/>
            <p:nvPr/>
          </p:nvSpPr>
          <p:spPr>
            <a:xfrm>
              <a:off x="4131208" y="469143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226">
              <a:extLst>
                <a:ext uri="{FF2B5EF4-FFF2-40B4-BE49-F238E27FC236}">
                  <a16:creationId xmlns:a16="http://schemas.microsoft.com/office/drawing/2014/main" id="{FDAADFE2-F729-8679-73B6-2703DE5718A5}"/>
                </a:ext>
              </a:extLst>
            </p:cNvPr>
            <p:cNvSpPr/>
            <p:nvPr/>
          </p:nvSpPr>
          <p:spPr>
            <a:xfrm>
              <a:off x="4301528" y="3890118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227">
              <a:extLst>
                <a:ext uri="{FF2B5EF4-FFF2-40B4-BE49-F238E27FC236}">
                  <a16:creationId xmlns:a16="http://schemas.microsoft.com/office/drawing/2014/main" id="{BA4284EB-FA21-50AA-CEFF-AE93CBA12F40}"/>
                </a:ext>
              </a:extLst>
            </p:cNvPr>
            <p:cNvSpPr/>
            <p:nvPr/>
          </p:nvSpPr>
          <p:spPr>
            <a:xfrm>
              <a:off x="4301540" y="3573832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228">
              <a:extLst>
                <a:ext uri="{FF2B5EF4-FFF2-40B4-BE49-F238E27FC236}">
                  <a16:creationId xmlns:a16="http://schemas.microsoft.com/office/drawing/2014/main" id="{AFBFFDFC-2FFB-2698-B7AF-0D42B84BA589}"/>
                </a:ext>
              </a:extLst>
            </p:cNvPr>
            <p:cNvSpPr/>
            <p:nvPr/>
          </p:nvSpPr>
          <p:spPr>
            <a:xfrm>
              <a:off x="4301540" y="469143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229">
              <a:extLst>
                <a:ext uri="{FF2B5EF4-FFF2-40B4-BE49-F238E27FC236}">
                  <a16:creationId xmlns:a16="http://schemas.microsoft.com/office/drawing/2014/main" id="{30A9A6BA-6E6B-16B0-7B17-94DC31883E2A}"/>
                </a:ext>
              </a:extLst>
            </p:cNvPr>
            <p:cNvSpPr/>
            <p:nvPr/>
          </p:nvSpPr>
          <p:spPr>
            <a:xfrm>
              <a:off x="3727792" y="389013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230">
              <a:extLst>
                <a:ext uri="{FF2B5EF4-FFF2-40B4-BE49-F238E27FC236}">
                  <a16:creationId xmlns:a16="http://schemas.microsoft.com/office/drawing/2014/main" id="{DF7966C1-3070-D5C6-BADF-1D0ED37B0426}"/>
                </a:ext>
              </a:extLst>
            </p:cNvPr>
            <p:cNvSpPr/>
            <p:nvPr/>
          </p:nvSpPr>
          <p:spPr>
            <a:xfrm>
              <a:off x="3727805" y="357384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231">
              <a:extLst>
                <a:ext uri="{FF2B5EF4-FFF2-40B4-BE49-F238E27FC236}">
                  <a16:creationId xmlns:a16="http://schemas.microsoft.com/office/drawing/2014/main" id="{45CC0B87-03BD-E432-0B28-A395CB95B964}"/>
                </a:ext>
              </a:extLst>
            </p:cNvPr>
            <p:cNvSpPr/>
            <p:nvPr/>
          </p:nvSpPr>
          <p:spPr>
            <a:xfrm>
              <a:off x="3727805" y="469145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232">
              <a:extLst>
                <a:ext uri="{FF2B5EF4-FFF2-40B4-BE49-F238E27FC236}">
                  <a16:creationId xmlns:a16="http://schemas.microsoft.com/office/drawing/2014/main" id="{2E64DC76-1D3F-1A99-A1F3-F6BCE73ECE0F}"/>
                </a:ext>
              </a:extLst>
            </p:cNvPr>
            <p:cNvSpPr/>
            <p:nvPr/>
          </p:nvSpPr>
          <p:spPr>
            <a:xfrm>
              <a:off x="3431959" y="3890120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233">
              <a:extLst>
                <a:ext uri="{FF2B5EF4-FFF2-40B4-BE49-F238E27FC236}">
                  <a16:creationId xmlns:a16="http://schemas.microsoft.com/office/drawing/2014/main" id="{A17C85C6-D8F3-69FE-C6DE-5A18B8211DA0}"/>
                </a:ext>
              </a:extLst>
            </p:cNvPr>
            <p:cNvSpPr/>
            <p:nvPr/>
          </p:nvSpPr>
          <p:spPr>
            <a:xfrm>
              <a:off x="3431959" y="357384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234">
              <a:extLst>
                <a:ext uri="{FF2B5EF4-FFF2-40B4-BE49-F238E27FC236}">
                  <a16:creationId xmlns:a16="http://schemas.microsoft.com/office/drawing/2014/main" id="{99C4D281-E841-65CD-93BD-9DE0F159068A}"/>
                </a:ext>
              </a:extLst>
            </p:cNvPr>
            <p:cNvSpPr/>
            <p:nvPr/>
          </p:nvSpPr>
          <p:spPr>
            <a:xfrm>
              <a:off x="3431959" y="4691437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235">
              <a:extLst>
                <a:ext uri="{FF2B5EF4-FFF2-40B4-BE49-F238E27FC236}">
                  <a16:creationId xmlns:a16="http://schemas.microsoft.com/office/drawing/2014/main" id="{21B5F93D-8FB1-03D4-BE52-9178D0D54E71}"/>
                </a:ext>
              </a:extLst>
            </p:cNvPr>
            <p:cNvSpPr/>
            <p:nvPr/>
          </p:nvSpPr>
          <p:spPr>
            <a:xfrm>
              <a:off x="3324377" y="3890121"/>
              <a:ext cx="0" cy="933450"/>
            </a:xfrm>
            <a:custGeom>
              <a:avLst/>
              <a:gdLst/>
              <a:ahLst/>
              <a:cxnLst/>
              <a:rect l="l" t="t" r="r" b="b"/>
              <a:pathLst>
                <a:path h="933450">
                  <a:moveTo>
                    <a:pt x="0" y="932848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236">
              <a:extLst>
                <a:ext uri="{FF2B5EF4-FFF2-40B4-BE49-F238E27FC236}">
                  <a16:creationId xmlns:a16="http://schemas.microsoft.com/office/drawing/2014/main" id="{FF9ACF48-45B9-4517-A7A6-1E519F942074}"/>
                </a:ext>
              </a:extLst>
            </p:cNvPr>
            <p:cNvSpPr/>
            <p:nvPr/>
          </p:nvSpPr>
          <p:spPr>
            <a:xfrm>
              <a:off x="3324377" y="357384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237">
              <a:extLst>
                <a:ext uri="{FF2B5EF4-FFF2-40B4-BE49-F238E27FC236}">
                  <a16:creationId xmlns:a16="http://schemas.microsoft.com/office/drawing/2014/main" id="{D3496A8E-4130-CA0C-BF1B-E969CDA41AA3}"/>
                </a:ext>
              </a:extLst>
            </p:cNvPr>
            <p:cNvSpPr/>
            <p:nvPr/>
          </p:nvSpPr>
          <p:spPr>
            <a:xfrm>
              <a:off x="3324377" y="469143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h="335279">
                  <a:moveTo>
                    <a:pt x="0" y="33473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238">
              <a:extLst>
                <a:ext uri="{FF2B5EF4-FFF2-40B4-BE49-F238E27FC236}">
                  <a16:creationId xmlns:a16="http://schemas.microsoft.com/office/drawing/2014/main" id="{8540F08C-CF63-E68F-8312-923B2E63B4CA}"/>
                </a:ext>
              </a:extLst>
            </p:cNvPr>
            <p:cNvSpPr/>
            <p:nvPr/>
          </p:nvSpPr>
          <p:spPr>
            <a:xfrm>
              <a:off x="3249942" y="5022563"/>
              <a:ext cx="1210310" cy="0"/>
            </a:xfrm>
            <a:custGeom>
              <a:avLst/>
              <a:gdLst/>
              <a:ahLst/>
              <a:cxnLst/>
              <a:rect l="l" t="t" r="r" b="b"/>
              <a:pathLst>
                <a:path w="1210310">
                  <a:moveTo>
                    <a:pt x="0" y="0"/>
                  </a:moveTo>
                  <a:lnTo>
                    <a:pt x="1210240" y="1"/>
                  </a:lnTo>
                </a:path>
              </a:pathLst>
            </a:custGeom>
            <a:ln w="2857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8" name="object 239">
            <a:extLst>
              <a:ext uri="{FF2B5EF4-FFF2-40B4-BE49-F238E27FC236}">
                <a16:creationId xmlns:a16="http://schemas.microsoft.com/office/drawing/2014/main" id="{C37AEA74-9FD6-A782-BAD9-BAC22DBEAAA8}"/>
              </a:ext>
            </a:extLst>
          </p:cNvPr>
          <p:cNvSpPr txBox="1"/>
          <p:nvPr/>
        </p:nvSpPr>
        <p:spPr>
          <a:xfrm>
            <a:off x="7914540" y="6428825"/>
            <a:ext cx="695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Trebuchet MS"/>
                <a:cs typeface="Trebuchet MS"/>
              </a:rPr>
              <a:t>Solid</a:t>
            </a:r>
            <a:r>
              <a:rPr sz="1000" b="1" spc="-135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surface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29" name="object 240">
            <a:extLst>
              <a:ext uri="{FF2B5EF4-FFF2-40B4-BE49-F238E27FC236}">
                <a16:creationId xmlns:a16="http://schemas.microsoft.com/office/drawing/2014/main" id="{7876AEA6-8BE5-1016-3DDF-53944100DCCA}"/>
              </a:ext>
            </a:extLst>
          </p:cNvPr>
          <p:cNvSpPr/>
          <p:nvPr/>
        </p:nvSpPr>
        <p:spPr>
          <a:xfrm>
            <a:off x="7709003" y="5292353"/>
            <a:ext cx="1141095" cy="63500"/>
          </a:xfrm>
          <a:custGeom>
            <a:avLst/>
            <a:gdLst/>
            <a:ahLst/>
            <a:cxnLst/>
            <a:rect l="l" t="t" r="r" b="b"/>
            <a:pathLst>
              <a:path w="1141095" h="63500">
                <a:moveTo>
                  <a:pt x="53784" y="26250"/>
                </a:moveTo>
                <a:lnTo>
                  <a:pt x="51663" y="17360"/>
                </a:lnTo>
                <a:lnTo>
                  <a:pt x="45897" y="10096"/>
                </a:lnTo>
                <a:lnTo>
                  <a:pt x="37350" y="5194"/>
                </a:lnTo>
                <a:lnTo>
                  <a:pt x="26885" y="3390"/>
                </a:lnTo>
                <a:lnTo>
                  <a:pt x="16421" y="5194"/>
                </a:lnTo>
                <a:lnTo>
                  <a:pt x="7874" y="10096"/>
                </a:lnTo>
                <a:lnTo>
                  <a:pt x="2108" y="17360"/>
                </a:lnTo>
                <a:lnTo>
                  <a:pt x="0" y="26250"/>
                </a:lnTo>
                <a:lnTo>
                  <a:pt x="2108" y="35166"/>
                </a:lnTo>
                <a:lnTo>
                  <a:pt x="7874" y="42430"/>
                </a:lnTo>
                <a:lnTo>
                  <a:pt x="16421" y="47320"/>
                </a:lnTo>
                <a:lnTo>
                  <a:pt x="26885" y="49110"/>
                </a:lnTo>
                <a:lnTo>
                  <a:pt x="37350" y="47320"/>
                </a:lnTo>
                <a:lnTo>
                  <a:pt x="45897" y="42430"/>
                </a:lnTo>
                <a:lnTo>
                  <a:pt x="51663" y="35166"/>
                </a:lnTo>
                <a:lnTo>
                  <a:pt x="53784" y="26250"/>
                </a:lnTo>
                <a:close/>
              </a:path>
              <a:path w="1141095" h="63500">
                <a:moveTo>
                  <a:pt x="109029" y="26885"/>
                </a:moveTo>
                <a:lnTo>
                  <a:pt x="106908" y="17995"/>
                </a:lnTo>
                <a:lnTo>
                  <a:pt x="101142" y="10731"/>
                </a:lnTo>
                <a:lnTo>
                  <a:pt x="92595" y="5842"/>
                </a:lnTo>
                <a:lnTo>
                  <a:pt x="82130" y="4038"/>
                </a:lnTo>
                <a:lnTo>
                  <a:pt x="71653" y="5842"/>
                </a:lnTo>
                <a:lnTo>
                  <a:pt x="63106" y="10731"/>
                </a:lnTo>
                <a:lnTo>
                  <a:pt x="57340" y="17995"/>
                </a:lnTo>
                <a:lnTo>
                  <a:pt x="55232" y="26885"/>
                </a:lnTo>
                <a:lnTo>
                  <a:pt x="57340" y="35801"/>
                </a:lnTo>
                <a:lnTo>
                  <a:pt x="63106" y="43065"/>
                </a:lnTo>
                <a:lnTo>
                  <a:pt x="71653" y="47967"/>
                </a:lnTo>
                <a:lnTo>
                  <a:pt x="82130" y="49758"/>
                </a:lnTo>
                <a:lnTo>
                  <a:pt x="92595" y="47967"/>
                </a:lnTo>
                <a:lnTo>
                  <a:pt x="101142" y="43065"/>
                </a:lnTo>
                <a:lnTo>
                  <a:pt x="106908" y="35801"/>
                </a:lnTo>
                <a:lnTo>
                  <a:pt x="109029" y="26885"/>
                </a:lnTo>
                <a:close/>
              </a:path>
              <a:path w="1141095" h="63500">
                <a:moveTo>
                  <a:pt x="210172" y="35179"/>
                </a:moveTo>
                <a:lnTo>
                  <a:pt x="208051" y="26289"/>
                </a:lnTo>
                <a:lnTo>
                  <a:pt x="202285" y="19024"/>
                </a:lnTo>
                <a:lnTo>
                  <a:pt x="193738" y="14122"/>
                </a:lnTo>
                <a:lnTo>
                  <a:pt x="183286" y="12319"/>
                </a:lnTo>
                <a:lnTo>
                  <a:pt x="172808" y="14122"/>
                </a:lnTo>
                <a:lnTo>
                  <a:pt x="168084" y="16840"/>
                </a:lnTo>
                <a:lnTo>
                  <a:pt x="167424" y="14058"/>
                </a:lnTo>
                <a:lnTo>
                  <a:pt x="161658" y="6794"/>
                </a:lnTo>
                <a:lnTo>
                  <a:pt x="153111" y="1892"/>
                </a:lnTo>
                <a:lnTo>
                  <a:pt x="142646" y="88"/>
                </a:lnTo>
                <a:lnTo>
                  <a:pt x="132168" y="1892"/>
                </a:lnTo>
                <a:lnTo>
                  <a:pt x="123621" y="6794"/>
                </a:lnTo>
                <a:lnTo>
                  <a:pt x="117856" y="14058"/>
                </a:lnTo>
                <a:lnTo>
                  <a:pt x="115747" y="22948"/>
                </a:lnTo>
                <a:lnTo>
                  <a:pt x="117856" y="31851"/>
                </a:lnTo>
                <a:lnTo>
                  <a:pt x="123621" y="39116"/>
                </a:lnTo>
                <a:lnTo>
                  <a:pt x="132168" y="44018"/>
                </a:lnTo>
                <a:lnTo>
                  <a:pt x="142646" y="45808"/>
                </a:lnTo>
                <a:lnTo>
                  <a:pt x="153111" y="44018"/>
                </a:lnTo>
                <a:lnTo>
                  <a:pt x="157835" y="41313"/>
                </a:lnTo>
                <a:lnTo>
                  <a:pt x="158496" y="44081"/>
                </a:lnTo>
                <a:lnTo>
                  <a:pt x="164261" y="51346"/>
                </a:lnTo>
                <a:lnTo>
                  <a:pt x="172808" y="56248"/>
                </a:lnTo>
                <a:lnTo>
                  <a:pt x="183286" y="58039"/>
                </a:lnTo>
                <a:lnTo>
                  <a:pt x="193738" y="56248"/>
                </a:lnTo>
                <a:lnTo>
                  <a:pt x="202285" y="51346"/>
                </a:lnTo>
                <a:lnTo>
                  <a:pt x="208051" y="44081"/>
                </a:lnTo>
                <a:lnTo>
                  <a:pt x="210172" y="35179"/>
                </a:lnTo>
                <a:close/>
              </a:path>
              <a:path w="1141095" h="63500">
                <a:moveTo>
                  <a:pt x="274408" y="35179"/>
                </a:moveTo>
                <a:lnTo>
                  <a:pt x="272288" y="26289"/>
                </a:lnTo>
                <a:lnTo>
                  <a:pt x="266522" y="19024"/>
                </a:lnTo>
                <a:lnTo>
                  <a:pt x="257975" y="14122"/>
                </a:lnTo>
                <a:lnTo>
                  <a:pt x="247523" y="12319"/>
                </a:lnTo>
                <a:lnTo>
                  <a:pt x="237045" y="14122"/>
                </a:lnTo>
                <a:lnTo>
                  <a:pt x="228498" y="19024"/>
                </a:lnTo>
                <a:lnTo>
                  <a:pt x="222732" y="26289"/>
                </a:lnTo>
                <a:lnTo>
                  <a:pt x="220624" y="35179"/>
                </a:lnTo>
                <a:lnTo>
                  <a:pt x="222732" y="44081"/>
                </a:lnTo>
                <a:lnTo>
                  <a:pt x="228498" y="51346"/>
                </a:lnTo>
                <a:lnTo>
                  <a:pt x="237045" y="56248"/>
                </a:lnTo>
                <a:lnTo>
                  <a:pt x="247523" y="58039"/>
                </a:lnTo>
                <a:lnTo>
                  <a:pt x="257975" y="56248"/>
                </a:lnTo>
                <a:lnTo>
                  <a:pt x="266522" y="51346"/>
                </a:lnTo>
                <a:lnTo>
                  <a:pt x="272288" y="44081"/>
                </a:lnTo>
                <a:lnTo>
                  <a:pt x="274408" y="35179"/>
                </a:lnTo>
                <a:close/>
              </a:path>
              <a:path w="1141095" h="63500">
                <a:moveTo>
                  <a:pt x="400672" y="31140"/>
                </a:moveTo>
                <a:lnTo>
                  <a:pt x="398551" y="22250"/>
                </a:lnTo>
                <a:lnTo>
                  <a:pt x="392785" y="14986"/>
                </a:lnTo>
                <a:lnTo>
                  <a:pt x="384238" y="10083"/>
                </a:lnTo>
                <a:lnTo>
                  <a:pt x="373773" y="8280"/>
                </a:lnTo>
                <a:lnTo>
                  <a:pt x="363308" y="10083"/>
                </a:lnTo>
                <a:lnTo>
                  <a:pt x="354761" y="14986"/>
                </a:lnTo>
                <a:lnTo>
                  <a:pt x="346138" y="10185"/>
                </a:lnTo>
                <a:lnTo>
                  <a:pt x="335673" y="8382"/>
                </a:lnTo>
                <a:lnTo>
                  <a:pt x="325208" y="10185"/>
                </a:lnTo>
                <a:lnTo>
                  <a:pt x="323329" y="11264"/>
                </a:lnTo>
                <a:lnTo>
                  <a:pt x="321106" y="9982"/>
                </a:lnTo>
                <a:lnTo>
                  <a:pt x="310642" y="8178"/>
                </a:lnTo>
                <a:lnTo>
                  <a:pt x="300177" y="9982"/>
                </a:lnTo>
                <a:lnTo>
                  <a:pt x="291630" y="14884"/>
                </a:lnTo>
                <a:lnTo>
                  <a:pt x="285864" y="22148"/>
                </a:lnTo>
                <a:lnTo>
                  <a:pt x="283756" y="31038"/>
                </a:lnTo>
                <a:lnTo>
                  <a:pt x="285864" y="39941"/>
                </a:lnTo>
                <a:lnTo>
                  <a:pt x="291630" y="47205"/>
                </a:lnTo>
                <a:lnTo>
                  <a:pt x="300177" y="52108"/>
                </a:lnTo>
                <a:lnTo>
                  <a:pt x="310642" y="53898"/>
                </a:lnTo>
                <a:lnTo>
                  <a:pt x="321106" y="52108"/>
                </a:lnTo>
                <a:lnTo>
                  <a:pt x="322973" y="51041"/>
                </a:lnTo>
                <a:lnTo>
                  <a:pt x="325208" y="52311"/>
                </a:lnTo>
                <a:lnTo>
                  <a:pt x="335673" y="54102"/>
                </a:lnTo>
                <a:lnTo>
                  <a:pt x="346138" y="52311"/>
                </a:lnTo>
                <a:lnTo>
                  <a:pt x="354685" y="47409"/>
                </a:lnTo>
                <a:lnTo>
                  <a:pt x="363308" y="52209"/>
                </a:lnTo>
                <a:lnTo>
                  <a:pt x="373773" y="54000"/>
                </a:lnTo>
                <a:lnTo>
                  <a:pt x="384238" y="52209"/>
                </a:lnTo>
                <a:lnTo>
                  <a:pt x="392785" y="47307"/>
                </a:lnTo>
                <a:lnTo>
                  <a:pt x="398551" y="40043"/>
                </a:lnTo>
                <a:lnTo>
                  <a:pt x="400672" y="31140"/>
                </a:lnTo>
                <a:close/>
              </a:path>
              <a:path w="1141095" h="63500">
                <a:moveTo>
                  <a:pt x="460438" y="27012"/>
                </a:moveTo>
                <a:lnTo>
                  <a:pt x="458317" y="18110"/>
                </a:lnTo>
                <a:lnTo>
                  <a:pt x="452551" y="10845"/>
                </a:lnTo>
                <a:lnTo>
                  <a:pt x="444004" y="5956"/>
                </a:lnTo>
                <a:lnTo>
                  <a:pt x="433539" y="4152"/>
                </a:lnTo>
                <a:lnTo>
                  <a:pt x="423062" y="5956"/>
                </a:lnTo>
                <a:lnTo>
                  <a:pt x="414515" y="10845"/>
                </a:lnTo>
                <a:lnTo>
                  <a:pt x="408749" y="18110"/>
                </a:lnTo>
                <a:lnTo>
                  <a:pt x="406641" y="27012"/>
                </a:lnTo>
                <a:lnTo>
                  <a:pt x="408749" y="35915"/>
                </a:lnTo>
                <a:lnTo>
                  <a:pt x="414515" y="43180"/>
                </a:lnTo>
                <a:lnTo>
                  <a:pt x="423062" y="48082"/>
                </a:lnTo>
                <a:lnTo>
                  <a:pt x="433539" y="49872"/>
                </a:lnTo>
                <a:lnTo>
                  <a:pt x="444004" y="48082"/>
                </a:lnTo>
                <a:lnTo>
                  <a:pt x="452551" y="43180"/>
                </a:lnTo>
                <a:lnTo>
                  <a:pt x="458317" y="35915"/>
                </a:lnTo>
                <a:lnTo>
                  <a:pt x="460438" y="27012"/>
                </a:lnTo>
                <a:close/>
              </a:path>
              <a:path w="1141095" h="63500">
                <a:moveTo>
                  <a:pt x="514972" y="31140"/>
                </a:moveTo>
                <a:lnTo>
                  <a:pt x="512851" y="22250"/>
                </a:lnTo>
                <a:lnTo>
                  <a:pt x="507085" y="14986"/>
                </a:lnTo>
                <a:lnTo>
                  <a:pt x="498538" y="10083"/>
                </a:lnTo>
                <a:lnTo>
                  <a:pt x="488086" y="8280"/>
                </a:lnTo>
                <a:lnTo>
                  <a:pt x="477608" y="10083"/>
                </a:lnTo>
                <a:lnTo>
                  <a:pt x="469061" y="14986"/>
                </a:lnTo>
                <a:lnTo>
                  <a:pt x="463296" y="22250"/>
                </a:lnTo>
                <a:lnTo>
                  <a:pt x="461187" y="31140"/>
                </a:lnTo>
                <a:lnTo>
                  <a:pt x="463296" y="40043"/>
                </a:lnTo>
                <a:lnTo>
                  <a:pt x="469061" y="47307"/>
                </a:lnTo>
                <a:lnTo>
                  <a:pt x="477608" y="52209"/>
                </a:lnTo>
                <a:lnTo>
                  <a:pt x="488086" y="54000"/>
                </a:lnTo>
                <a:lnTo>
                  <a:pt x="498538" y="52209"/>
                </a:lnTo>
                <a:lnTo>
                  <a:pt x="507085" y="47307"/>
                </a:lnTo>
                <a:lnTo>
                  <a:pt x="512851" y="40043"/>
                </a:lnTo>
                <a:lnTo>
                  <a:pt x="514972" y="31140"/>
                </a:lnTo>
                <a:close/>
              </a:path>
              <a:path w="1141095" h="63500">
                <a:moveTo>
                  <a:pt x="612825" y="27000"/>
                </a:moveTo>
                <a:lnTo>
                  <a:pt x="610704" y="18110"/>
                </a:lnTo>
                <a:lnTo>
                  <a:pt x="604939" y="10845"/>
                </a:lnTo>
                <a:lnTo>
                  <a:pt x="596392" y="5956"/>
                </a:lnTo>
                <a:lnTo>
                  <a:pt x="585939" y="4152"/>
                </a:lnTo>
                <a:lnTo>
                  <a:pt x="575462" y="5956"/>
                </a:lnTo>
                <a:lnTo>
                  <a:pt x="566915" y="10845"/>
                </a:lnTo>
                <a:lnTo>
                  <a:pt x="566597" y="11239"/>
                </a:lnTo>
                <a:lnTo>
                  <a:pt x="559054" y="6908"/>
                </a:lnTo>
                <a:lnTo>
                  <a:pt x="548601" y="5105"/>
                </a:lnTo>
                <a:lnTo>
                  <a:pt x="538124" y="6908"/>
                </a:lnTo>
                <a:lnTo>
                  <a:pt x="529577" y="11811"/>
                </a:lnTo>
                <a:lnTo>
                  <a:pt x="523811" y="19075"/>
                </a:lnTo>
                <a:lnTo>
                  <a:pt x="521703" y="27965"/>
                </a:lnTo>
                <a:lnTo>
                  <a:pt x="523811" y="36868"/>
                </a:lnTo>
                <a:lnTo>
                  <a:pt x="529577" y="44132"/>
                </a:lnTo>
                <a:lnTo>
                  <a:pt x="538124" y="49034"/>
                </a:lnTo>
                <a:lnTo>
                  <a:pt x="548601" y="50825"/>
                </a:lnTo>
                <a:lnTo>
                  <a:pt x="559054" y="49034"/>
                </a:lnTo>
                <a:lnTo>
                  <a:pt x="567601" y="44132"/>
                </a:lnTo>
                <a:lnTo>
                  <a:pt x="567905" y="43751"/>
                </a:lnTo>
                <a:lnTo>
                  <a:pt x="575462" y="48069"/>
                </a:lnTo>
                <a:lnTo>
                  <a:pt x="585939" y="49860"/>
                </a:lnTo>
                <a:lnTo>
                  <a:pt x="596392" y="48069"/>
                </a:lnTo>
                <a:lnTo>
                  <a:pt x="604939" y="43180"/>
                </a:lnTo>
                <a:lnTo>
                  <a:pt x="610704" y="35915"/>
                </a:lnTo>
                <a:lnTo>
                  <a:pt x="612825" y="27000"/>
                </a:lnTo>
                <a:close/>
              </a:path>
              <a:path w="1141095" h="63500">
                <a:moveTo>
                  <a:pt x="816292" y="22860"/>
                </a:moveTo>
                <a:lnTo>
                  <a:pt x="814171" y="13970"/>
                </a:lnTo>
                <a:lnTo>
                  <a:pt x="808405" y="6705"/>
                </a:lnTo>
                <a:lnTo>
                  <a:pt x="799858" y="1803"/>
                </a:lnTo>
                <a:lnTo>
                  <a:pt x="789393" y="0"/>
                </a:lnTo>
                <a:lnTo>
                  <a:pt x="778916" y="1803"/>
                </a:lnTo>
                <a:lnTo>
                  <a:pt x="770369" y="6705"/>
                </a:lnTo>
                <a:lnTo>
                  <a:pt x="764603" y="13970"/>
                </a:lnTo>
                <a:lnTo>
                  <a:pt x="762673" y="22098"/>
                </a:lnTo>
                <a:lnTo>
                  <a:pt x="756958" y="14884"/>
                </a:lnTo>
                <a:lnTo>
                  <a:pt x="748411" y="9982"/>
                </a:lnTo>
                <a:lnTo>
                  <a:pt x="737946" y="8178"/>
                </a:lnTo>
                <a:lnTo>
                  <a:pt x="727481" y="9982"/>
                </a:lnTo>
                <a:lnTo>
                  <a:pt x="718934" y="14884"/>
                </a:lnTo>
                <a:lnTo>
                  <a:pt x="716394" y="18084"/>
                </a:lnTo>
                <a:lnTo>
                  <a:pt x="710653" y="10845"/>
                </a:lnTo>
                <a:lnTo>
                  <a:pt x="702106" y="5943"/>
                </a:lnTo>
                <a:lnTo>
                  <a:pt x="691654" y="4140"/>
                </a:lnTo>
                <a:lnTo>
                  <a:pt x="681177" y="5943"/>
                </a:lnTo>
                <a:lnTo>
                  <a:pt x="672630" y="10845"/>
                </a:lnTo>
                <a:lnTo>
                  <a:pt x="666864" y="18110"/>
                </a:lnTo>
                <a:lnTo>
                  <a:pt x="666394" y="20078"/>
                </a:lnTo>
                <a:lnTo>
                  <a:pt x="662279" y="14884"/>
                </a:lnTo>
                <a:lnTo>
                  <a:pt x="653732" y="9982"/>
                </a:lnTo>
                <a:lnTo>
                  <a:pt x="643267" y="8178"/>
                </a:lnTo>
                <a:lnTo>
                  <a:pt x="632802" y="9982"/>
                </a:lnTo>
                <a:lnTo>
                  <a:pt x="624255" y="14884"/>
                </a:lnTo>
                <a:lnTo>
                  <a:pt x="618490" y="22148"/>
                </a:lnTo>
                <a:lnTo>
                  <a:pt x="616381" y="31038"/>
                </a:lnTo>
                <a:lnTo>
                  <a:pt x="618490" y="39941"/>
                </a:lnTo>
                <a:lnTo>
                  <a:pt x="624255" y="47205"/>
                </a:lnTo>
                <a:lnTo>
                  <a:pt x="632802" y="52108"/>
                </a:lnTo>
                <a:lnTo>
                  <a:pt x="643267" y="53898"/>
                </a:lnTo>
                <a:lnTo>
                  <a:pt x="653732" y="52108"/>
                </a:lnTo>
                <a:lnTo>
                  <a:pt x="662279" y="47205"/>
                </a:lnTo>
                <a:lnTo>
                  <a:pt x="668045" y="39941"/>
                </a:lnTo>
                <a:lnTo>
                  <a:pt x="668502" y="37985"/>
                </a:lnTo>
                <a:lnTo>
                  <a:pt x="672630" y="43167"/>
                </a:lnTo>
                <a:lnTo>
                  <a:pt x="681177" y="48069"/>
                </a:lnTo>
                <a:lnTo>
                  <a:pt x="691654" y="49860"/>
                </a:lnTo>
                <a:lnTo>
                  <a:pt x="702106" y="48069"/>
                </a:lnTo>
                <a:lnTo>
                  <a:pt x="710653" y="43167"/>
                </a:lnTo>
                <a:lnTo>
                  <a:pt x="713181" y="39979"/>
                </a:lnTo>
                <a:lnTo>
                  <a:pt x="718934" y="47205"/>
                </a:lnTo>
                <a:lnTo>
                  <a:pt x="727481" y="52108"/>
                </a:lnTo>
                <a:lnTo>
                  <a:pt x="737946" y="53898"/>
                </a:lnTo>
                <a:lnTo>
                  <a:pt x="748411" y="52108"/>
                </a:lnTo>
                <a:lnTo>
                  <a:pt x="756958" y="47205"/>
                </a:lnTo>
                <a:lnTo>
                  <a:pt x="762723" y="39941"/>
                </a:lnTo>
                <a:lnTo>
                  <a:pt x="764654" y="31838"/>
                </a:lnTo>
                <a:lnTo>
                  <a:pt x="770369" y="39027"/>
                </a:lnTo>
                <a:lnTo>
                  <a:pt x="778916" y="43929"/>
                </a:lnTo>
                <a:lnTo>
                  <a:pt x="789393" y="45720"/>
                </a:lnTo>
                <a:lnTo>
                  <a:pt x="799858" y="43929"/>
                </a:lnTo>
                <a:lnTo>
                  <a:pt x="808405" y="39027"/>
                </a:lnTo>
                <a:lnTo>
                  <a:pt x="814171" y="31762"/>
                </a:lnTo>
                <a:lnTo>
                  <a:pt x="816292" y="22860"/>
                </a:lnTo>
                <a:close/>
              </a:path>
              <a:path w="1141095" h="63500">
                <a:moveTo>
                  <a:pt x="973150" y="31038"/>
                </a:moveTo>
                <a:lnTo>
                  <a:pt x="971029" y="22148"/>
                </a:lnTo>
                <a:lnTo>
                  <a:pt x="965263" y="14884"/>
                </a:lnTo>
                <a:lnTo>
                  <a:pt x="956716" y="9982"/>
                </a:lnTo>
                <a:lnTo>
                  <a:pt x="946264" y="8178"/>
                </a:lnTo>
                <a:lnTo>
                  <a:pt x="935786" y="9982"/>
                </a:lnTo>
                <a:lnTo>
                  <a:pt x="927239" y="14884"/>
                </a:lnTo>
                <a:lnTo>
                  <a:pt x="921994" y="21501"/>
                </a:lnTo>
                <a:lnTo>
                  <a:pt x="920203" y="13970"/>
                </a:lnTo>
                <a:lnTo>
                  <a:pt x="914438" y="6705"/>
                </a:lnTo>
                <a:lnTo>
                  <a:pt x="905891" y="1803"/>
                </a:lnTo>
                <a:lnTo>
                  <a:pt x="895426" y="0"/>
                </a:lnTo>
                <a:lnTo>
                  <a:pt x="884948" y="1803"/>
                </a:lnTo>
                <a:lnTo>
                  <a:pt x="876401" y="6705"/>
                </a:lnTo>
                <a:lnTo>
                  <a:pt x="870635" y="13970"/>
                </a:lnTo>
                <a:lnTo>
                  <a:pt x="869251" y="19812"/>
                </a:lnTo>
                <a:lnTo>
                  <a:pt x="868819" y="17995"/>
                </a:lnTo>
                <a:lnTo>
                  <a:pt x="863053" y="10731"/>
                </a:lnTo>
                <a:lnTo>
                  <a:pt x="854506" y="5842"/>
                </a:lnTo>
                <a:lnTo>
                  <a:pt x="844054" y="4038"/>
                </a:lnTo>
                <a:lnTo>
                  <a:pt x="833577" y="5842"/>
                </a:lnTo>
                <a:lnTo>
                  <a:pt x="825030" y="10731"/>
                </a:lnTo>
                <a:lnTo>
                  <a:pt x="819264" y="17995"/>
                </a:lnTo>
                <a:lnTo>
                  <a:pt x="817156" y="26885"/>
                </a:lnTo>
                <a:lnTo>
                  <a:pt x="819264" y="35801"/>
                </a:lnTo>
                <a:lnTo>
                  <a:pt x="825030" y="43065"/>
                </a:lnTo>
                <a:lnTo>
                  <a:pt x="833577" y="47967"/>
                </a:lnTo>
                <a:lnTo>
                  <a:pt x="844054" y="49758"/>
                </a:lnTo>
                <a:lnTo>
                  <a:pt x="854506" y="47967"/>
                </a:lnTo>
                <a:lnTo>
                  <a:pt x="863053" y="43065"/>
                </a:lnTo>
                <a:lnTo>
                  <a:pt x="868819" y="35801"/>
                </a:lnTo>
                <a:lnTo>
                  <a:pt x="870204" y="29972"/>
                </a:lnTo>
                <a:lnTo>
                  <a:pt x="870635" y="31762"/>
                </a:lnTo>
                <a:lnTo>
                  <a:pt x="876401" y="39027"/>
                </a:lnTo>
                <a:lnTo>
                  <a:pt x="884948" y="43929"/>
                </a:lnTo>
                <a:lnTo>
                  <a:pt x="895426" y="45720"/>
                </a:lnTo>
                <a:lnTo>
                  <a:pt x="905891" y="43929"/>
                </a:lnTo>
                <a:lnTo>
                  <a:pt x="914438" y="39027"/>
                </a:lnTo>
                <a:lnTo>
                  <a:pt x="919683" y="32410"/>
                </a:lnTo>
                <a:lnTo>
                  <a:pt x="921473" y="39941"/>
                </a:lnTo>
                <a:lnTo>
                  <a:pt x="927239" y="47205"/>
                </a:lnTo>
                <a:lnTo>
                  <a:pt x="935786" y="52108"/>
                </a:lnTo>
                <a:lnTo>
                  <a:pt x="946264" y="53898"/>
                </a:lnTo>
                <a:lnTo>
                  <a:pt x="956716" y="52108"/>
                </a:lnTo>
                <a:lnTo>
                  <a:pt x="965263" y="47205"/>
                </a:lnTo>
                <a:lnTo>
                  <a:pt x="971029" y="39941"/>
                </a:lnTo>
                <a:lnTo>
                  <a:pt x="973150" y="31038"/>
                </a:lnTo>
                <a:close/>
              </a:path>
              <a:path w="1141095" h="63500">
                <a:moveTo>
                  <a:pt x="1028814" y="31038"/>
                </a:moveTo>
                <a:lnTo>
                  <a:pt x="1026693" y="22148"/>
                </a:lnTo>
                <a:lnTo>
                  <a:pt x="1020927" y="14884"/>
                </a:lnTo>
                <a:lnTo>
                  <a:pt x="1012380" y="9982"/>
                </a:lnTo>
                <a:lnTo>
                  <a:pt x="1001915" y="8178"/>
                </a:lnTo>
                <a:lnTo>
                  <a:pt x="991438" y="9982"/>
                </a:lnTo>
                <a:lnTo>
                  <a:pt x="982891" y="14884"/>
                </a:lnTo>
                <a:lnTo>
                  <a:pt x="977125" y="22148"/>
                </a:lnTo>
                <a:lnTo>
                  <a:pt x="975017" y="31038"/>
                </a:lnTo>
                <a:lnTo>
                  <a:pt x="977125" y="39941"/>
                </a:lnTo>
                <a:lnTo>
                  <a:pt x="982891" y="47205"/>
                </a:lnTo>
                <a:lnTo>
                  <a:pt x="991438" y="52108"/>
                </a:lnTo>
                <a:lnTo>
                  <a:pt x="1001915" y="53898"/>
                </a:lnTo>
                <a:lnTo>
                  <a:pt x="1012380" y="52108"/>
                </a:lnTo>
                <a:lnTo>
                  <a:pt x="1020927" y="47205"/>
                </a:lnTo>
                <a:lnTo>
                  <a:pt x="1026693" y="39941"/>
                </a:lnTo>
                <a:lnTo>
                  <a:pt x="1028814" y="31038"/>
                </a:lnTo>
                <a:close/>
              </a:path>
              <a:path w="1141095" h="63500">
                <a:moveTo>
                  <a:pt x="1140764" y="40309"/>
                </a:moveTo>
                <a:lnTo>
                  <a:pt x="1138643" y="31419"/>
                </a:lnTo>
                <a:lnTo>
                  <a:pt x="1132878" y="24155"/>
                </a:lnTo>
                <a:lnTo>
                  <a:pt x="1124331" y="19253"/>
                </a:lnTo>
                <a:lnTo>
                  <a:pt x="1113866" y="17449"/>
                </a:lnTo>
                <a:lnTo>
                  <a:pt x="1103401" y="19253"/>
                </a:lnTo>
                <a:lnTo>
                  <a:pt x="1094854" y="24155"/>
                </a:lnTo>
                <a:lnTo>
                  <a:pt x="1093774" y="25514"/>
                </a:lnTo>
                <a:lnTo>
                  <a:pt x="1093000" y="22237"/>
                </a:lnTo>
                <a:lnTo>
                  <a:pt x="1087234" y="14973"/>
                </a:lnTo>
                <a:lnTo>
                  <a:pt x="1078687" y="10071"/>
                </a:lnTo>
                <a:lnTo>
                  <a:pt x="1068235" y="8267"/>
                </a:lnTo>
                <a:lnTo>
                  <a:pt x="1057757" y="10071"/>
                </a:lnTo>
                <a:lnTo>
                  <a:pt x="1049210" y="14973"/>
                </a:lnTo>
                <a:lnTo>
                  <a:pt x="1043444" y="22237"/>
                </a:lnTo>
                <a:lnTo>
                  <a:pt x="1041336" y="31127"/>
                </a:lnTo>
                <a:lnTo>
                  <a:pt x="1043444" y="40030"/>
                </a:lnTo>
                <a:lnTo>
                  <a:pt x="1049210" y="47294"/>
                </a:lnTo>
                <a:lnTo>
                  <a:pt x="1057757" y="52197"/>
                </a:lnTo>
                <a:lnTo>
                  <a:pt x="1068235" y="53987"/>
                </a:lnTo>
                <a:lnTo>
                  <a:pt x="1078687" y="52197"/>
                </a:lnTo>
                <a:lnTo>
                  <a:pt x="1087234" y="47294"/>
                </a:lnTo>
                <a:lnTo>
                  <a:pt x="1088301" y="45948"/>
                </a:lnTo>
                <a:lnTo>
                  <a:pt x="1089088" y="49212"/>
                </a:lnTo>
                <a:lnTo>
                  <a:pt x="1094854" y="56476"/>
                </a:lnTo>
                <a:lnTo>
                  <a:pt x="1103401" y="61379"/>
                </a:lnTo>
                <a:lnTo>
                  <a:pt x="1113866" y="63169"/>
                </a:lnTo>
                <a:lnTo>
                  <a:pt x="1124331" y="61379"/>
                </a:lnTo>
                <a:lnTo>
                  <a:pt x="1132878" y="56476"/>
                </a:lnTo>
                <a:lnTo>
                  <a:pt x="1138643" y="49212"/>
                </a:lnTo>
                <a:lnTo>
                  <a:pt x="1140764" y="403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241">
            <a:extLst>
              <a:ext uri="{FF2B5EF4-FFF2-40B4-BE49-F238E27FC236}">
                <a16:creationId xmlns:a16="http://schemas.microsoft.com/office/drawing/2014/main" id="{02424D4B-4187-24A0-40C0-A58B679BECB0}"/>
              </a:ext>
            </a:extLst>
          </p:cNvPr>
          <p:cNvSpPr/>
          <p:nvPr/>
        </p:nvSpPr>
        <p:spPr>
          <a:xfrm>
            <a:off x="7542900" y="5293217"/>
            <a:ext cx="53975" cy="45720"/>
          </a:xfrm>
          <a:custGeom>
            <a:avLst/>
            <a:gdLst/>
            <a:ahLst/>
            <a:cxnLst/>
            <a:rect l="l" t="t" r="r" b="b"/>
            <a:pathLst>
              <a:path w="53975" h="45720">
                <a:moveTo>
                  <a:pt x="26898" y="0"/>
                </a:moveTo>
                <a:lnTo>
                  <a:pt x="16427" y="1796"/>
                </a:lnTo>
                <a:lnTo>
                  <a:pt x="7877" y="6696"/>
                </a:lnTo>
                <a:lnTo>
                  <a:pt x="2113" y="13962"/>
                </a:lnTo>
                <a:lnTo>
                  <a:pt x="0" y="22860"/>
                </a:lnTo>
                <a:lnTo>
                  <a:pt x="2113" y="31757"/>
                </a:lnTo>
                <a:lnTo>
                  <a:pt x="7877" y="39023"/>
                </a:lnTo>
                <a:lnTo>
                  <a:pt x="16427" y="43923"/>
                </a:lnTo>
                <a:lnTo>
                  <a:pt x="26898" y="45720"/>
                </a:lnTo>
                <a:lnTo>
                  <a:pt x="37362" y="43923"/>
                </a:lnTo>
                <a:lnTo>
                  <a:pt x="45908" y="39023"/>
                </a:lnTo>
                <a:lnTo>
                  <a:pt x="51671" y="31757"/>
                </a:lnTo>
                <a:lnTo>
                  <a:pt x="53784" y="22860"/>
                </a:lnTo>
                <a:lnTo>
                  <a:pt x="51671" y="13962"/>
                </a:lnTo>
                <a:lnTo>
                  <a:pt x="45908" y="6696"/>
                </a:lnTo>
                <a:lnTo>
                  <a:pt x="37362" y="1796"/>
                </a:lnTo>
                <a:lnTo>
                  <a:pt x="268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242">
            <a:extLst>
              <a:ext uri="{FF2B5EF4-FFF2-40B4-BE49-F238E27FC236}">
                <a16:creationId xmlns:a16="http://schemas.microsoft.com/office/drawing/2014/main" id="{7AAAFDCB-0457-48DF-9DF2-A321FDE4E826}"/>
              </a:ext>
            </a:extLst>
          </p:cNvPr>
          <p:cNvSpPr txBox="1"/>
          <p:nvPr/>
        </p:nvSpPr>
        <p:spPr>
          <a:xfrm>
            <a:off x="7600304" y="5215721"/>
            <a:ext cx="876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25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2" name="object 243">
            <a:extLst>
              <a:ext uri="{FF2B5EF4-FFF2-40B4-BE49-F238E27FC236}">
                <a16:creationId xmlns:a16="http://schemas.microsoft.com/office/drawing/2014/main" id="{975E3853-E4D4-0CF2-CE6E-FD3D684BBFBC}"/>
              </a:ext>
            </a:extLst>
          </p:cNvPr>
          <p:cNvSpPr/>
          <p:nvPr/>
        </p:nvSpPr>
        <p:spPr>
          <a:xfrm>
            <a:off x="8037832" y="4469679"/>
            <a:ext cx="575094" cy="57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6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2537</TotalTime>
  <Words>3269</Words>
  <Application>Microsoft Macintosh PowerPoint</Application>
  <PresentationFormat>On-screen Show (4:3)</PresentationFormat>
  <Paragraphs>625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7" baseType="lpstr">
      <vt:lpstr>-apple-system</vt:lpstr>
      <vt:lpstr>Arial</vt:lpstr>
      <vt:lpstr>Arial</vt:lpstr>
      <vt:lpstr>ArialMT</vt:lpstr>
      <vt:lpstr>Atkinson Hyperlegible</vt:lpstr>
      <vt:lpstr>Calibri</vt:lpstr>
      <vt:lpstr>Calibri Light</vt:lpstr>
      <vt:lpstr>Carlito</vt:lpstr>
      <vt:lpstr>Courier</vt:lpstr>
      <vt:lpstr>ff1</vt:lpstr>
      <vt:lpstr>ff2</vt:lpstr>
      <vt:lpstr>ff7</vt:lpstr>
      <vt:lpstr>Georgia</vt:lpstr>
      <vt:lpstr>Trebuchet MS</vt:lpstr>
      <vt:lpstr>Verdana</vt:lpstr>
      <vt:lpstr>Office Theme</vt:lpstr>
      <vt:lpstr>Introduction to metagenomics: key concepts and examples of analyses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pre-processing long reads</vt:lpstr>
      <vt:lpstr>PowerPoint Presentation</vt:lpstr>
      <vt:lpstr>Introduction to SUSHI</vt:lpstr>
      <vt:lpstr>PowerPoint Presentation</vt:lpstr>
      <vt:lpstr>PowerPoint Presentation</vt:lpstr>
      <vt:lpstr>PowerPoint Presentation</vt:lpstr>
      <vt:lpstr>PowerPoint Presentation</vt:lpstr>
      <vt:lpstr>Base calling process</vt:lpstr>
      <vt:lpstr>How are Phred scores assigned?</vt:lpstr>
      <vt:lpstr>An example of phred score look up table</vt:lpstr>
      <vt:lpstr>ONT: 1D, 2D, 1D^2 reads</vt:lpstr>
      <vt:lpstr>Long read fastq – PacBio subreads</vt:lpstr>
      <vt:lpstr>PowerPoint Presentation</vt:lpstr>
      <vt:lpstr>FastQC – Per base sequence content</vt:lpstr>
      <vt:lpstr>FastQC – Per sequence GC content</vt:lpstr>
      <vt:lpstr>Fastqc – sequence duplication level </vt:lpstr>
      <vt:lpstr>FastQC – Overrepresented sequences </vt:lpstr>
      <vt:lpstr>Tools for pre-processing Illumina data</vt:lpstr>
      <vt:lpstr>Long read quality control tools</vt:lpstr>
      <vt:lpstr>PacBio specific quality check</vt:lpstr>
      <vt:lpstr>PacBio specific quality metrices</vt:lpstr>
      <vt:lpstr>PacBio specific quality metrices - loading</vt:lpstr>
      <vt:lpstr>PacBio specific quality metrices – loading and data quality</vt:lpstr>
      <vt:lpstr>ONT specific quality check metrices – run report</vt:lpstr>
      <vt:lpstr>ONT specific quality check metrices – run report</vt:lpstr>
      <vt:lpstr>ONT specific quality check metrices</vt:lpstr>
      <vt:lpstr>Long read quality control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metagenomics: key concepts and examples of analyses </dc:title>
  <dc:creator>Zajac  Natalia Halina</dc:creator>
  <cp:lastModifiedBy>Microsoft Office User</cp:lastModifiedBy>
  <cp:revision>82</cp:revision>
  <dcterms:created xsi:type="dcterms:W3CDTF">2022-01-24T14:02:55Z</dcterms:created>
  <dcterms:modified xsi:type="dcterms:W3CDTF">2024-12-10T18:19:03Z</dcterms:modified>
</cp:coreProperties>
</file>